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57"/>
  </p:notesMasterIdLst>
  <p:handoutMasterIdLst>
    <p:handoutMasterId r:id="rId58"/>
  </p:handoutMasterIdLst>
  <p:sldIdLst>
    <p:sldId id="281" r:id="rId2"/>
    <p:sldId id="1968" r:id="rId3"/>
    <p:sldId id="1161" r:id="rId4"/>
    <p:sldId id="1159" r:id="rId5"/>
    <p:sldId id="1882" r:id="rId6"/>
    <p:sldId id="1905" r:id="rId7"/>
    <p:sldId id="1906" r:id="rId8"/>
    <p:sldId id="1885" r:id="rId9"/>
    <p:sldId id="1889" r:id="rId10"/>
    <p:sldId id="1904" r:id="rId11"/>
    <p:sldId id="1886" r:id="rId12"/>
    <p:sldId id="1907" r:id="rId13"/>
    <p:sldId id="1606" r:id="rId14"/>
    <p:sldId id="1908" r:id="rId15"/>
    <p:sldId id="286" r:id="rId16"/>
    <p:sldId id="318" r:id="rId17"/>
    <p:sldId id="1607" r:id="rId18"/>
    <p:sldId id="284" r:id="rId19"/>
    <p:sldId id="287" r:id="rId20"/>
    <p:sldId id="1610" r:id="rId21"/>
    <p:sldId id="1913" r:id="rId22"/>
    <p:sldId id="1614" r:id="rId23"/>
    <p:sldId id="1616" r:id="rId24"/>
    <p:sldId id="1920" r:id="rId25"/>
    <p:sldId id="1919" r:id="rId26"/>
    <p:sldId id="1909" r:id="rId27"/>
    <p:sldId id="1910" r:id="rId28"/>
    <p:sldId id="1923" r:id="rId29"/>
    <p:sldId id="1924" r:id="rId30"/>
    <p:sldId id="1925" r:id="rId31"/>
    <p:sldId id="1926" r:id="rId32"/>
    <p:sldId id="1608" r:id="rId33"/>
    <p:sldId id="1928" r:id="rId34"/>
    <p:sldId id="1609" r:id="rId35"/>
    <p:sldId id="1930" r:id="rId36"/>
    <p:sldId id="1932" r:id="rId37"/>
    <p:sldId id="1617" r:id="rId38"/>
    <p:sldId id="1952" r:id="rId39"/>
    <p:sldId id="1933" r:id="rId40"/>
    <p:sldId id="1934" r:id="rId41"/>
    <p:sldId id="2017" r:id="rId42"/>
    <p:sldId id="1966" r:id="rId43"/>
    <p:sldId id="1946" r:id="rId44"/>
    <p:sldId id="289" r:id="rId45"/>
    <p:sldId id="1893" r:id="rId46"/>
    <p:sldId id="1950" r:id="rId47"/>
    <p:sldId id="1951" r:id="rId48"/>
    <p:sldId id="1887" r:id="rId49"/>
    <p:sldId id="283" r:id="rId50"/>
    <p:sldId id="1961" r:id="rId51"/>
    <p:sldId id="1960" r:id="rId52"/>
    <p:sldId id="2016" r:id="rId53"/>
    <p:sldId id="261" r:id="rId54"/>
    <p:sldId id="1964" r:id="rId55"/>
    <p:sldId id="1953" r:id="rId5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5F394E3-D1F5-AC42-837B-7B1774856008}">
          <p14:sldIdLst>
            <p14:sldId id="281"/>
            <p14:sldId id="1968"/>
            <p14:sldId id="1161"/>
            <p14:sldId id="1159"/>
          </p14:sldIdLst>
        </p14:section>
        <p14:section name="What Are Addins?" id="{2987A52C-365A-D74D-8895-E994882B7BCA}">
          <p14:sldIdLst>
            <p14:sldId id="1882"/>
            <p14:sldId id="1905"/>
            <p14:sldId id="1906"/>
            <p14:sldId id="1885"/>
            <p14:sldId id="1889"/>
            <p14:sldId id="1904"/>
            <p14:sldId id="1886"/>
            <p14:sldId id="1907"/>
          </p14:sldIdLst>
        </p14:section>
        <p14:section name="Word" id="{B0BFF9A6-974F-8449-8C5B-AB69438AA832}">
          <p14:sldIdLst>
            <p14:sldId id="1606"/>
            <p14:sldId id="1908"/>
            <p14:sldId id="286"/>
            <p14:sldId id="318"/>
            <p14:sldId id="1607"/>
            <p14:sldId id="284"/>
            <p14:sldId id="287"/>
            <p14:sldId id="1610"/>
            <p14:sldId id="1913"/>
            <p14:sldId id="1614"/>
            <p14:sldId id="1616"/>
            <p14:sldId id="1920"/>
            <p14:sldId id="1919"/>
            <p14:sldId id="1909"/>
            <p14:sldId id="1910"/>
          </p14:sldIdLst>
        </p14:section>
        <p14:section name="Excel" id="{E8CA524F-7EBD-F848-80DE-A89A6BC2FD89}">
          <p14:sldIdLst>
            <p14:sldId id="1923"/>
            <p14:sldId id="1924"/>
            <p14:sldId id="1925"/>
            <p14:sldId id="1926"/>
            <p14:sldId id="1608"/>
            <p14:sldId id="1928"/>
            <p14:sldId id="1609"/>
            <p14:sldId id="1930"/>
            <p14:sldId id="1932"/>
            <p14:sldId id="1617"/>
            <p14:sldId id="1952"/>
            <p14:sldId id="1933"/>
            <p14:sldId id="1934"/>
          </p14:sldIdLst>
        </p14:section>
        <p14:section name="Modern JavaScript" id="{D9FBCEC7-F578-6845-A55E-30828112CFBA}">
          <p14:sldIdLst>
            <p14:sldId id="2017"/>
          </p14:sldIdLst>
        </p14:section>
        <p14:section name="Development and Debugging" id="{3B78467E-439C-6E45-AFDA-55A702CF8715}">
          <p14:sldIdLst>
            <p14:sldId id="1966"/>
            <p14:sldId id="1946"/>
            <p14:sldId id="289"/>
            <p14:sldId id="1893"/>
            <p14:sldId id="1950"/>
            <p14:sldId id="1951"/>
          </p14:sldIdLst>
        </p14:section>
        <p14:section name="Summary" id="{0515D85C-C91E-4BDB-B673-651C2D8A364D}">
          <p14:sldIdLst>
            <p14:sldId id="1887"/>
            <p14:sldId id="283"/>
            <p14:sldId id="1961"/>
            <p14:sldId id="1960"/>
            <p14:sldId id="2016"/>
            <p14:sldId id="261"/>
            <p14:sldId id="1964"/>
            <p14:sldId id="195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1123"/>
    <a:srgbClr val="D2D2D2"/>
    <a:srgbClr val="E84181"/>
    <a:srgbClr val="A80000"/>
    <a:srgbClr val="D83B01"/>
    <a:srgbClr val="2F2F2F"/>
    <a:srgbClr val="787878"/>
    <a:srgbClr val="595959"/>
    <a:srgbClr val="A6A6A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61369" autoAdjust="0"/>
  </p:normalViewPr>
  <p:slideViewPr>
    <p:cSldViewPr snapToGrid="0">
      <p:cViewPr varScale="1">
        <p:scale>
          <a:sx n="88" d="100"/>
          <a:sy n="88" d="100"/>
        </p:scale>
        <p:origin x="3176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61" d="100"/>
          <a:sy n="61" d="100"/>
        </p:scale>
        <p:origin x="3168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6F9340-7D29-496E-B491-647D34E5A582}" type="doc">
      <dgm:prSet loTypeId="urn:microsoft.com/office/officeart/2005/8/layout/h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476CE87-4D41-476F-889A-949E1BFFC2BB}">
      <dgm:prSet/>
      <dgm:spPr/>
      <dgm:t>
        <a:bodyPr/>
        <a:lstStyle/>
        <a:p>
          <a:r>
            <a:rPr lang="en-US" b="1" baseline="0" dirty="0">
              <a:solidFill>
                <a:schemeClr val="bg2"/>
              </a:solidFill>
            </a:rPr>
            <a:t>Developers</a:t>
          </a:r>
        </a:p>
        <a:p>
          <a:r>
            <a:rPr lang="en-US" baseline="0" dirty="0">
              <a:solidFill>
                <a:schemeClr val="bg2"/>
              </a:solidFill>
            </a:rPr>
            <a:t>Sideload directly on the device</a:t>
          </a:r>
          <a:endParaRPr lang="en-US" dirty="0">
            <a:solidFill>
              <a:schemeClr val="bg2"/>
            </a:solidFill>
          </a:endParaRPr>
        </a:p>
      </dgm:t>
    </dgm:pt>
    <dgm:pt modelId="{713195E0-7ADB-4813-AB69-07F955BDDEDB}" type="parTrans" cxnId="{99B54A4F-5D0C-4EBC-8BF2-0338047F73E3}">
      <dgm:prSet/>
      <dgm:spPr/>
      <dgm:t>
        <a:bodyPr/>
        <a:lstStyle/>
        <a:p>
          <a:endParaRPr lang="en-US"/>
        </a:p>
      </dgm:t>
    </dgm:pt>
    <dgm:pt modelId="{C9D45384-EB8A-4E40-ACAE-8A3F3BE01974}" type="sibTrans" cxnId="{99B54A4F-5D0C-4EBC-8BF2-0338047F73E3}">
      <dgm:prSet/>
      <dgm:spPr/>
      <dgm:t>
        <a:bodyPr/>
        <a:lstStyle/>
        <a:p>
          <a:endParaRPr lang="en-US"/>
        </a:p>
      </dgm:t>
    </dgm:pt>
    <dgm:pt modelId="{ECE05C39-AFD9-44A6-9E54-2B0719593DFE}">
      <dgm:prSet/>
      <dgm:spPr>
        <a:solidFill>
          <a:srgbClr val="E81123"/>
        </a:solidFill>
      </dgm:spPr>
      <dgm:t>
        <a:bodyPr/>
        <a:lstStyle/>
        <a:p>
          <a:r>
            <a:rPr lang="en-US" b="1" baseline="0" dirty="0"/>
            <a:t>Individuals</a:t>
          </a:r>
        </a:p>
        <a:p>
          <a:r>
            <a:rPr lang="en-US" baseline="0" dirty="0"/>
            <a:t>Directly via AppSource [appsource.Microsoft.com]</a:t>
          </a:r>
          <a:endParaRPr lang="en-US" dirty="0"/>
        </a:p>
      </dgm:t>
    </dgm:pt>
    <dgm:pt modelId="{1F2BD476-55C7-44C2-8802-9FCE1B73152B}" type="parTrans" cxnId="{ECCB3A0C-4D16-453D-8E01-796B8853F1F3}">
      <dgm:prSet/>
      <dgm:spPr/>
      <dgm:t>
        <a:bodyPr/>
        <a:lstStyle/>
        <a:p>
          <a:endParaRPr lang="en-US"/>
        </a:p>
      </dgm:t>
    </dgm:pt>
    <dgm:pt modelId="{A6D64A5E-0B9F-4DCF-B17B-8A84512130FE}" type="sibTrans" cxnId="{ECCB3A0C-4D16-453D-8E01-796B8853F1F3}">
      <dgm:prSet/>
      <dgm:spPr/>
      <dgm:t>
        <a:bodyPr/>
        <a:lstStyle/>
        <a:p>
          <a:endParaRPr lang="en-US"/>
        </a:p>
      </dgm:t>
    </dgm:pt>
    <dgm:pt modelId="{C4A28611-04FB-4E52-B592-3E8F037B29A5}">
      <dgm:prSet/>
      <dgm:spPr>
        <a:solidFill>
          <a:srgbClr val="D2D2D2"/>
        </a:solidFill>
      </dgm:spPr>
      <dgm:t>
        <a:bodyPr/>
        <a:lstStyle/>
        <a:p>
          <a:r>
            <a:rPr lang="en-US" b="1" baseline="0" dirty="0">
              <a:solidFill>
                <a:schemeClr val="bg2"/>
              </a:solidFill>
            </a:rPr>
            <a:t>Organizations</a:t>
          </a:r>
        </a:p>
        <a:p>
          <a:r>
            <a:rPr lang="en-US" baseline="0" dirty="0">
              <a:solidFill>
                <a:schemeClr val="bg2"/>
              </a:solidFill>
            </a:rPr>
            <a:t>Centralized Deployment</a:t>
          </a:r>
          <a:endParaRPr lang="en-US" dirty="0">
            <a:solidFill>
              <a:schemeClr val="bg2"/>
            </a:solidFill>
          </a:endParaRPr>
        </a:p>
      </dgm:t>
    </dgm:pt>
    <dgm:pt modelId="{F5CED068-E239-41B3-AACD-161B82220B66}" type="parTrans" cxnId="{B1CA1AB3-03B7-4B86-B198-9F71C856DDE9}">
      <dgm:prSet/>
      <dgm:spPr/>
      <dgm:t>
        <a:bodyPr/>
        <a:lstStyle/>
        <a:p>
          <a:endParaRPr lang="en-US"/>
        </a:p>
      </dgm:t>
    </dgm:pt>
    <dgm:pt modelId="{B1D53A87-0B4E-4F23-A6F6-7888F6549316}" type="sibTrans" cxnId="{B1CA1AB3-03B7-4B86-B198-9F71C856DDE9}">
      <dgm:prSet/>
      <dgm:spPr/>
      <dgm:t>
        <a:bodyPr/>
        <a:lstStyle/>
        <a:p>
          <a:endParaRPr lang="en-US"/>
        </a:p>
      </dgm:t>
    </dgm:pt>
    <dgm:pt modelId="{953AB041-161E-4390-8287-DFD3CBAF78A4}">
      <dgm:prSet/>
      <dgm:spPr>
        <a:solidFill>
          <a:srgbClr val="D2D2D2"/>
        </a:solidFill>
      </dgm:spPr>
      <dgm:t>
        <a:bodyPr/>
        <a:lstStyle/>
        <a:p>
          <a:r>
            <a:rPr lang="en-US" baseline="0" dirty="0">
              <a:solidFill>
                <a:schemeClr val="bg2"/>
              </a:solidFill>
            </a:rPr>
            <a:t>From the store or Your own organizational add-in; no need to go through store</a:t>
          </a:r>
          <a:r>
            <a:rPr lang="en-US" baseline="0" dirty="0"/>
            <a:t>.</a:t>
          </a:r>
          <a:endParaRPr lang="en-US" dirty="0"/>
        </a:p>
      </dgm:t>
    </dgm:pt>
    <dgm:pt modelId="{9285DDAE-06E1-4ABA-8DA9-0B5F32649554}" type="parTrans" cxnId="{B67C9736-18D7-427E-9D04-21ED0D9354FB}">
      <dgm:prSet/>
      <dgm:spPr/>
      <dgm:t>
        <a:bodyPr/>
        <a:lstStyle/>
        <a:p>
          <a:endParaRPr lang="en-US"/>
        </a:p>
      </dgm:t>
    </dgm:pt>
    <dgm:pt modelId="{B758966F-50D9-4C96-AFF0-9BDF5B9684DD}" type="sibTrans" cxnId="{B67C9736-18D7-427E-9D04-21ED0D9354FB}">
      <dgm:prSet/>
      <dgm:spPr/>
      <dgm:t>
        <a:bodyPr/>
        <a:lstStyle/>
        <a:p>
          <a:endParaRPr lang="en-US"/>
        </a:p>
      </dgm:t>
    </dgm:pt>
    <dgm:pt modelId="{FE242D59-D3EB-4580-A9E8-1C4BF66DF86C}" type="pres">
      <dgm:prSet presAssocID="{5A6F9340-7D29-496E-B491-647D34E5A582}" presName="Name0" presStyleCnt="0">
        <dgm:presLayoutVars>
          <dgm:dir/>
          <dgm:resizeHandles val="exact"/>
        </dgm:presLayoutVars>
      </dgm:prSet>
      <dgm:spPr/>
    </dgm:pt>
    <dgm:pt modelId="{9E7EE180-23E3-4FE6-B5E0-27565CC41C66}" type="pres">
      <dgm:prSet presAssocID="{3476CE87-4D41-476F-889A-949E1BFFC2BB}" presName="node" presStyleLbl="node1" presStyleIdx="0" presStyleCnt="3">
        <dgm:presLayoutVars>
          <dgm:bulletEnabled val="1"/>
        </dgm:presLayoutVars>
      </dgm:prSet>
      <dgm:spPr/>
    </dgm:pt>
    <dgm:pt modelId="{CAF0C53F-3690-44BE-950B-CDABFE764F1E}" type="pres">
      <dgm:prSet presAssocID="{C9D45384-EB8A-4E40-ACAE-8A3F3BE01974}" presName="sibTrans" presStyleCnt="0"/>
      <dgm:spPr/>
    </dgm:pt>
    <dgm:pt modelId="{A9A43FF6-0C9C-49FE-B33F-FC8A33B8266D}" type="pres">
      <dgm:prSet presAssocID="{ECE05C39-AFD9-44A6-9E54-2B0719593DFE}" presName="node" presStyleLbl="node1" presStyleIdx="1" presStyleCnt="3">
        <dgm:presLayoutVars>
          <dgm:bulletEnabled val="1"/>
        </dgm:presLayoutVars>
      </dgm:prSet>
      <dgm:spPr/>
    </dgm:pt>
    <dgm:pt modelId="{4B6FD96D-F486-49EF-9236-0FBBC0997610}" type="pres">
      <dgm:prSet presAssocID="{A6D64A5E-0B9F-4DCF-B17B-8A84512130FE}" presName="sibTrans" presStyleCnt="0"/>
      <dgm:spPr/>
    </dgm:pt>
    <dgm:pt modelId="{653F22C6-6CC1-48DF-ABED-1CF9B8A31149}" type="pres">
      <dgm:prSet presAssocID="{C4A28611-04FB-4E52-B592-3E8F037B29A5}" presName="node" presStyleLbl="node1" presStyleIdx="2" presStyleCnt="3">
        <dgm:presLayoutVars>
          <dgm:bulletEnabled val="1"/>
        </dgm:presLayoutVars>
      </dgm:prSet>
      <dgm:spPr/>
    </dgm:pt>
  </dgm:ptLst>
  <dgm:cxnLst>
    <dgm:cxn modelId="{ECCB3A0C-4D16-453D-8E01-796B8853F1F3}" srcId="{5A6F9340-7D29-496E-B491-647D34E5A582}" destId="{ECE05C39-AFD9-44A6-9E54-2B0719593DFE}" srcOrd="1" destOrd="0" parTransId="{1F2BD476-55C7-44C2-8802-9FCE1B73152B}" sibTransId="{A6D64A5E-0B9F-4DCF-B17B-8A84512130FE}"/>
    <dgm:cxn modelId="{93C7BF2D-34D0-45C5-9B67-2718D5531071}" type="presOf" srcId="{ECE05C39-AFD9-44A6-9E54-2B0719593DFE}" destId="{A9A43FF6-0C9C-49FE-B33F-FC8A33B8266D}" srcOrd="0" destOrd="0" presId="urn:microsoft.com/office/officeart/2005/8/layout/hList6"/>
    <dgm:cxn modelId="{B67C9736-18D7-427E-9D04-21ED0D9354FB}" srcId="{C4A28611-04FB-4E52-B592-3E8F037B29A5}" destId="{953AB041-161E-4390-8287-DFD3CBAF78A4}" srcOrd="0" destOrd="0" parTransId="{9285DDAE-06E1-4ABA-8DA9-0B5F32649554}" sibTransId="{B758966F-50D9-4C96-AFF0-9BDF5B9684DD}"/>
    <dgm:cxn modelId="{99B54A4F-5D0C-4EBC-8BF2-0338047F73E3}" srcId="{5A6F9340-7D29-496E-B491-647D34E5A582}" destId="{3476CE87-4D41-476F-889A-949E1BFFC2BB}" srcOrd="0" destOrd="0" parTransId="{713195E0-7ADB-4813-AB69-07F955BDDEDB}" sibTransId="{C9D45384-EB8A-4E40-ACAE-8A3F3BE01974}"/>
    <dgm:cxn modelId="{181EF46D-911F-489A-B899-8B2CEB764E30}" type="presOf" srcId="{953AB041-161E-4390-8287-DFD3CBAF78A4}" destId="{653F22C6-6CC1-48DF-ABED-1CF9B8A31149}" srcOrd="0" destOrd="1" presId="urn:microsoft.com/office/officeart/2005/8/layout/hList6"/>
    <dgm:cxn modelId="{71117B72-DC7B-4CC2-962A-80D13071A583}" type="presOf" srcId="{5A6F9340-7D29-496E-B491-647D34E5A582}" destId="{FE242D59-D3EB-4580-A9E8-1C4BF66DF86C}" srcOrd="0" destOrd="0" presId="urn:microsoft.com/office/officeart/2005/8/layout/hList6"/>
    <dgm:cxn modelId="{4DB31A92-173E-473D-A53F-FBAB2875335A}" type="presOf" srcId="{3476CE87-4D41-476F-889A-949E1BFFC2BB}" destId="{9E7EE180-23E3-4FE6-B5E0-27565CC41C66}" srcOrd="0" destOrd="0" presId="urn:microsoft.com/office/officeart/2005/8/layout/hList6"/>
    <dgm:cxn modelId="{B1CA1AB3-03B7-4B86-B198-9F71C856DDE9}" srcId="{5A6F9340-7D29-496E-B491-647D34E5A582}" destId="{C4A28611-04FB-4E52-B592-3E8F037B29A5}" srcOrd="2" destOrd="0" parTransId="{F5CED068-E239-41B3-AACD-161B82220B66}" sibTransId="{B1D53A87-0B4E-4F23-A6F6-7888F6549316}"/>
    <dgm:cxn modelId="{1938FCB8-A372-4611-A2AA-7FCBB58421F2}" type="presOf" srcId="{C4A28611-04FB-4E52-B592-3E8F037B29A5}" destId="{653F22C6-6CC1-48DF-ABED-1CF9B8A31149}" srcOrd="0" destOrd="0" presId="urn:microsoft.com/office/officeart/2005/8/layout/hList6"/>
    <dgm:cxn modelId="{70B43B03-12B5-4835-A31C-0D312A99CFFC}" type="presParOf" srcId="{FE242D59-D3EB-4580-A9E8-1C4BF66DF86C}" destId="{9E7EE180-23E3-4FE6-B5E0-27565CC41C66}" srcOrd="0" destOrd="0" presId="urn:microsoft.com/office/officeart/2005/8/layout/hList6"/>
    <dgm:cxn modelId="{31A70D12-EB1A-4294-BC8E-4C2808BDB14C}" type="presParOf" srcId="{FE242D59-D3EB-4580-A9E8-1C4BF66DF86C}" destId="{CAF0C53F-3690-44BE-950B-CDABFE764F1E}" srcOrd="1" destOrd="0" presId="urn:microsoft.com/office/officeart/2005/8/layout/hList6"/>
    <dgm:cxn modelId="{6266997C-EF0A-4945-9AF2-FD6DBB5DD750}" type="presParOf" srcId="{FE242D59-D3EB-4580-A9E8-1C4BF66DF86C}" destId="{A9A43FF6-0C9C-49FE-B33F-FC8A33B8266D}" srcOrd="2" destOrd="0" presId="urn:microsoft.com/office/officeart/2005/8/layout/hList6"/>
    <dgm:cxn modelId="{5BEBD01E-FA09-4B41-8F74-3EC4E86444F8}" type="presParOf" srcId="{FE242D59-D3EB-4580-A9E8-1C4BF66DF86C}" destId="{4B6FD96D-F486-49EF-9236-0FBBC0997610}" srcOrd="3" destOrd="0" presId="urn:microsoft.com/office/officeart/2005/8/layout/hList6"/>
    <dgm:cxn modelId="{A22A7DDB-898E-4B78-A165-409B50D55233}" type="presParOf" srcId="{FE242D59-D3EB-4580-A9E8-1C4BF66DF86C}" destId="{653F22C6-6CC1-48DF-ABED-1CF9B8A3114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676921-47EE-477F-8E9F-8E00D1D6E07D}" type="doc">
      <dgm:prSet loTypeId="urn:microsoft.com/office/officeart/2005/8/layout/chevron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6C8E5D-62F1-4685-A460-B3FE39CE3D79}">
      <dgm:prSet/>
      <dgm:spPr>
        <a:solidFill>
          <a:srgbClr val="E81123"/>
        </a:solidFill>
      </dgm:spPr>
      <dgm:t>
        <a:bodyPr/>
        <a:lstStyle/>
        <a:p>
          <a:r>
            <a:rPr lang="en-IE" baseline="0" dirty="0">
              <a:solidFill>
                <a:schemeClr val="bg2"/>
              </a:solidFill>
            </a:rPr>
            <a:t>Users</a:t>
          </a:r>
          <a:endParaRPr lang="en-US" dirty="0">
            <a:solidFill>
              <a:schemeClr val="bg2"/>
            </a:solidFill>
          </a:endParaRPr>
        </a:p>
      </dgm:t>
    </dgm:pt>
    <dgm:pt modelId="{A8EEEA23-9DCE-4467-B108-7613B709A89F}" type="parTrans" cxnId="{B204166A-9E1E-482B-B5D0-7411C07E3057}">
      <dgm:prSet/>
      <dgm:spPr/>
      <dgm:t>
        <a:bodyPr/>
        <a:lstStyle/>
        <a:p>
          <a:endParaRPr lang="en-US"/>
        </a:p>
      </dgm:t>
    </dgm:pt>
    <dgm:pt modelId="{98349164-2BE4-4BEB-AAC4-54233C952C9A}" type="sibTrans" cxnId="{B204166A-9E1E-482B-B5D0-7411C07E3057}">
      <dgm:prSet/>
      <dgm:spPr/>
      <dgm:t>
        <a:bodyPr/>
        <a:lstStyle/>
        <a:p>
          <a:endParaRPr lang="en-US"/>
        </a:p>
      </dgm:t>
    </dgm:pt>
    <dgm:pt modelId="{E81E2AC2-62DF-4BC5-9DD7-CD39C5620EDE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60020" tIns="160020" rIns="213360" bIns="240030" numCol="1" spcCol="1270" anchor="t" anchorCtr="0"/>
        <a:lstStyle/>
        <a:p>
          <a:r>
            <a:rPr lang="en-IE" sz="1600" b="1" baseline="0" dirty="0"/>
            <a:t>Work in context in the Office apps they use and love</a:t>
          </a:r>
          <a:endParaRPr lang="en-US" sz="1600" b="1" dirty="0"/>
        </a:p>
      </dgm:t>
    </dgm:pt>
    <dgm:pt modelId="{FD7E0021-71EE-4F21-A09C-D3BD2CB30B09}" type="parTrans" cxnId="{C32F59A5-6B7B-4A65-BBF9-595743451F46}">
      <dgm:prSet/>
      <dgm:spPr/>
      <dgm:t>
        <a:bodyPr/>
        <a:lstStyle/>
        <a:p>
          <a:endParaRPr lang="en-US"/>
        </a:p>
      </dgm:t>
    </dgm:pt>
    <dgm:pt modelId="{73D4B3B6-CEAC-408F-9EAA-A3E474661DCD}" type="sibTrans" cxnId="{C32F59A5-6B7B-4A65-BBF9-595743451F46}">
      <dgm:prSet/>
      <dgm:spPr/>
      <dgm:t>
        <a:bodyPr/>
        <a:lstStyle/>
        <a:p>
          <a:endParaRPr lang="en-US"/>
        </a:p>
      </dgm:t>
    </dgm:pt>
    <dgm:pt modelId="{A631099D-87FA-486E-9A3B-2C70461BD993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60020" tIns="160020" rIns="213360" bIns="240030" numCol="1" spcCol="1270" anchor="t" anchorCtr="0"/>
        <a:lstStyle/>
        <a:p>
          <a:r>
            <a:rPr lang="en-IE" sz="1600" baseline="0" dirty="0"/>
            <a:t>Work across platforms/devices</a:t>
          </a:r>
          <a:endParaRPr lang="en-US" sz="1600" dirty="0"/>
        </a:p>
      </dgm:t>
    </dgm:pt>
    <dgm:pt modelId="{0382565E-7FF8-4955-8471-9EFA78E7EC0D}" type="parTrans" cxnId="{3AF15C45-BF56-4D42-BFDE-B1166A7D4A53}">
      <dgm:prSet/>
      <dgm:spPr/>
      <dgm:t>
        <a:bodyPr/>
        <a:lstStyle/>
        <a:p>
          <a:endParaRPr lang="en-US"/>
        </a:p>
      </dgm:t>
    </dgm:pt>
    <dgm:pt modelId="{0F8D6E54-03C4-4494-91A1-5C4D22FFC19F}" type="sibTrans" cxnId="{3AF15C45-BF56-4D42-BFDE-B1166A7D4A53}">
      <dgm:prSet/>
      <dgm:spPr/>
      <dgm:t>
        <a:bodyPr/>
        <a:lstStyle/>
        <a:p>
          <a:endParaRPr lang="en-US"/>
        </a:p>
      </dgm:t>
    </dgm:pt>
    <dgm:pt modelId="{697672DB-0AAF-42B3-84C9-ADA35915F2BC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60020" tIns="160020" rIns="213360" bIns="240030" numCol="1" spcCol="1270" anchor="t" anchorCtr="0"/>
        <a:lstStyle/>
        <a:p>
          <a:r>
            <a:rPr lang="en-IE" sz="1600" baseline="0" dirty="0"/>
            <a:t>Safe installation, won’t crash the core apps</a:t>
          </a:r>
          <a:endParaRPr lang="en-US" sz="1600" dirty="0"/>
        </a:p>
      </dgm:t>
    </dgm:pt>
    <dgm:pt modelId="{07F12743-B57E-4DD7-952B-613AB678F4B2}" type="parTrans" cxnId="{D5C28E48-4100-4FF6-B300-20289B4D5292}">
      <dgm:prSet/>
      <dgm:spPr/>
      <dgm:t>
        <a:bodyPr/>
        <a:lstStyle/>
        <a:p>
          <a:endParaRPr lang="en-US"/>
        </a:p>
      </dgm:t>
    </dgm:pt>
    <dgm:pt modelId="{7EB98093-D2C2-4C93-A1F7-64BF633E09C8}" type="sibTrans" cxnId="{D5C28E48-4100-4FF6-B300-20289B4D5292}">
      <dgm:prSet/>
      <dgm:spPr/>
      <dgm:t>
        <a:bodyPr/>
        <a:lstStyle/>
        <a:p>
          <a:endParaRPr lang="en-US"/>
        </a:p>
      </dgm:t>
    </dgm:pt>
    <dgm:pt modelId="{DF1ACC5F-9F58-4581-A82A-E5D6EA0E995C}">
      <dgm:prSet/>
      <dgm:spPr>
        <a:solidFill>
          <a:srgbClr val="D2D2D2"/>
        </a:solidFill>
      </dgm:spPr>
      <dgm:t>
        <a:bodyPr/>
        <a:lstStyle/>
        <a:p>
          <a:r>
            <a:rPr lang="en-IE" baseline="0" dirty="0">
              <a:solidFill>
                <a:schemeClr val="bg2"/>
              </a:solidFill>
            </a:rPr>
            <a:t>Admins</a:t>
          </a:r>
          <a:endParaRPr lang="en-US" dirty="0">
            <a:solidFill>
              <a:schemeClr val="bg2"/>
            </a:solidFill>
          </a:endParaRPr>
        </a:p>
      </dgm:t>
    </dgm:pt>
    <dgm:pt modelId="{7AD2118F-5FEB-4015-B762-ABA73743BD0D}" type="parTrans" cxnId="{0C42EE50-329E-4946-82D4-C57ECEBF48F2}">
      <dgm:prSet/>
      <dgm:spPr/>
      <dgm:t>
        <a:bodyPr/>
        <a:lstStyle/>
        <a:p>
          <a:endParaRPr lang="en-US"/>
        </a:p>
      </dgm:t>
    </dgm:pt>
    <dgm:pt modelId="{B99697C9-D561-41DE-B313-32701C648ED3}" type="sibTrans" cxnId="{0C42EE50-329E-4946-82D4-C57ECEBF48F2}">
      <dgm:prSet/>
      <dgm:spPr/>
      <dgm:t>
        <a:bodyPr/>
        <a:lstStyle/>
        <a:p>
          <a:endParaRPr lang="en-US"/>
        </a:p>
      </dgm:t>
    </dgm:pt>
    <dgm:pt modelId="{21D11EE4-983A-4DF6-8849-03ECF7205B2E}">
      <dgm:prSet custT="1"/>
      <dgm:spPr/>
      <dgm:t>
        <a:bodyPr/>
        <a:lstStyle/>
        <a:p>
          <a:r>
            <a:rPr lang="en-IE" sz="1600" baseline="0" dirty="0"/>
            <a:t>Centrally deploy and update</a:t>
          </a:r>
          <a:endParaRPr lang="en-US" sz="1600" dirty="0"/>
        </a:p>
      </dgm:t>
    </dgm:pt>
    <dgm:pt modelId="{4C4748E4-5A6B-4209-90F3-5C3232C126AD}" type="parTrans" cxnId="{6C7B36E0-CC24-4572-9528-3B3539DD3555}">
      <dgm:prSet/>
      <dgm:spPr/>
      <dgm:t>
        <a:bodyPr/>
        <a:lstStyle/>
        <a:p>
          <a:endParaRPr lang="en-US"/>
        </a:p>
      </dgm:t>
    </dgm:pt>
    <dgm:pt modelId="{EBA77752-60A4-4F66-ABAC-6A1827D72895}" type="sibTrans" cxnId="{6C7B36E0-CC24-4572-9528-3B3539DD3555}">
      <dgm:prSet/>
      <dgm:spPr/>
      <dgm:t>
        <a:bodyPr/>
        <a:lstStyle/>
        <a:p>
          <a:endParaRPr lang="en-US"/>
        </a:p>
      </dgm:t>
    </dgm:pt>
    <dgm:pt modelId="{5658E243-D6CF-4697-9802-41080BB35175}">
      <dgm:prSet custT="1"/>
      <dgm:spPr/>
      <dgm:t>
        <a:bodyPr/>
        <a:lstStyle/>
        <a:p>
          <a:r>
            <a:rPr lang="en-IE" sz="1600" baseline="0" dirty="0"/>
            <a:t>Ability to monitor usage, deployment</a:t>
          </a:r>
          <a:endParaRPr lang="en-US" sz="1600" dirty="0"/>
        </a:p>
      </dgm:t>
    </dgm:pt>
    <dgm:pt modelId="{4B025A59-C7A8-43E9-A9F6-668377DEDFDF}" type="parTrans" cxnId="{ADB1C40D-FEEA-46E4-B7F9-82E49E1B41C2}">
      <dgm:prSet/>
      <dgm:spPr/>
      <dgm:t>
        <a:bodyPr/>
        <a:lstStyle/>
        <a:p>
          <a:endParaRPr lang="en-US"/>
        </a:p>
      </dgm:t>
    </dgm:pt>
    <dgm:pt modelId="{C66F1F82-F6C8-442E-92E9-4CA0DE9DC62A}" type="sibTrans" cxnId="{ADB1C40D-FEEA-46E4-B7F9-82E49E1B41C2}">
      <dgm:prSet/>
      <dgm:spPr/>
      <dgm:t>
        <a:bodyPr/>
        <a:lstStyle/>
        <a:p>
          <a:endParaRPr lang="en-US"/>
        </a:p>
      </dgm:t>
    </dgm:pt>
    <dgm:pt modelId="{F69F54DA-5AC7-46C3-B428-982F41CFF975}">
      <dgm:prSet/>
      <dgm:spPr>
        <a:solidFill>
          <a:srgbClr val="A80000"/>
        </a:solidFill>
      </dgm:spPr>
      <dgm:t>
        <a:bodyPr/>
        <a:lstStyle/>
        <a:p>
          <a:r>
            <a:rPr lang="en-IE" baseline="0" dirty="0">
              <a:solidFill>
                <a:schemeClr val="bg2"/>
              </a:solidFill>
            </a:rPr>
            <a:t>Developers</a:t>
          </a:r>
          <a:endParaRPr lang="en-US" dirty="0">
            <a:solidFill>
              <a:schemeClr val="bg2"/>
            </a:solidFill>
          </a:endParaRPr>
        </a:p>
      </dgm:t>
    </dgm:pt>
    <dgm:pt modelId="{DEBB6255-021E-4A17-B90D-7292F6A77188}" type="parTrans" cxnId="{CFD3F854-70D3-4F68-9187-D5BAF0D83627}">
      <dgm:prSet/>
      <dgm:spPr/>
      <dgm:t>
        <a:bodyPr/>
        <a:lstStyle/>
        <a:p>
          <a:endParaRPr lang="en-US"/>
        </a:p>
      </dgm:t>
    </dgm:pt>
    <dgm:pt modelId="{869B5F7B-C926-4823-914B-538F1E3612C1}" type="sibTrans" cxnId="{CFD3F854-70D3-4F68-9187-D5BAF0D83627}">
      <dgm:prSet/>
      <dgm:spPr/>
      <dgm:t>
        <a:bodyPr/>
        <a:lstStyle/>
        <a:p>
          <a:endParaRPr lang="en-US"/>
        </a:p>
      </dgm:t>
    </dgm:pt>
    <dgm:pt modelId="{D3B0BB6F-23F4-4087-A851-D7994A40BDF5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38684" tIns="138684" rIns="184912" bIns="208026" numCol="1" spcCol="1270" anchor="t" anchorCtr="0"/>
        <a:lstStyle/>
        <a:p>
          <a:r>
            <a:rPr lang="en-IE" sz="1600" kern="1200" baseline="0" dirty="0"/>
            <a:t>Write once, run across multiple platforms</a:t>
          </a:r>
          <a:endParaRPr lang="en-US" sz="1600" kern="1200" dirty="0"/>
        </a:p>
      </dgm:t>
    </dgm:pt>
    <dgm:pt modelId="{BCCCDBE3-C4E5-4979-8824-5ADFE67DE502}" type="parTrans" cxnId="{7D750383-C053-43D2-B8BC-540A926A2C0C}">
      <dgm:prSet/>
      <dgm:spPr/>
      <dgm:t>
        <a:bodyPr/>
        <a:lstStyle/>
        <a:p>
          <a:endParaRPr lang="en-US"/>
        </a:p>
      </dgm:t>
    </dgm:pt>
    <dgm:pt modelId="{B7BF8D3E-C51E-48E6-882F-C4E0EF40E016}" type="sibTrans" cxnId="{7D750383-C053-43D2-B8BC-540A926A2C0C}">
      <dgm:prSet/>
      <dgm:spPr/>
      <dgm:t>
        <a:bodyPr/>
        <a:lstStyle/>
        <a:p>
          <a:endParaRPr lang="en-US"/>
        </a:p>
      </dgm:t>
    </dgm:pt>
    <dgm:pt modelId="{ECEF0AD4-7E4C-463F-A7B6-21237D98C947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38684" tIns="138684" rIns="184912" bIns="208026" numCol="1" spcCol="1270" anchor="t" anchorCtr="0"/>
        <a:lstStyle/>
        <a:p>
          <a:r>
            <a:rPr lang="en-IE" sz="1600" kern="1200" baseline="0" dirty="0">
              <a:solidFill>
                <a:srgbClr val="2F2F2F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Quickly</a:t>
          </a:r>
          <a:r>
            <a:rPr lang="en-IE" sz="1600" kern="1200" baseline="0" dirty="0"/>
            <a:t> experiment and iterate</a:t>
          </a:r>
          <a:endParaRPr lang="en-US" sz="1600" kern="1200" dirty="0"/>
        </a:p>
      </dgm:t>
    </dgm:pt>
    <dgm:pt modelId="{7638129E-7330-4C38-8A0A-AD11F9181ECA}" type="parTrans" cxnId="{802CE32C-2635-43DE-90E3-4A04DED9EC49}">
      <dgm:prSet/>
      <dgm:spPr/>
      <dgm:t>
        <a:bodyPr/>
        <a:lstStyle/>
        <a:p>
          <a:endParaRPr lang="en-US"/>
        </a:p>
      </dgm:t>
    </dgm:pt>
    <dgm:pt modelId="{5D3E4940-D4BF-42B7-8938-479EFF1C436C}" type="sibTrans" cxnId="{802CE32C-2635-43DE-90E3-4A04DED9EC49}">
      <dgm:prSet/>
      <dgm:spPr/>
      <dgm:t>
        <a:bodyPr/>
        <a:lstStyle/>
        <a:p>
          <a:endParaRPr lang="en-US"/>
        </a:p>
      </dgm:t>
    </dgm:pt>
    <dgm:pt modelId="{87490DA6-3D53-47D9-BCFA-A39D594FE416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38684" tIns="138684" rIns="184912" bIns="208026" numCol="1" spcCol="1270" anchor="t" anchorCtr="0"/>
        <a:lstStyle/>
        <a:p>
          <a:r>
            <a:rPr lang="en-IE" sz="1600" kern="1200" baseline="0" dirty="0"/>
            <a:t>Use open web technologies &amp; reuse current tech skills</a:t>
          </a:r>
          <a:endParaRPr lang="en-US" sz="1600" kern="1200" dirty="0"/>
        </a:p>
      </dgm:t>
    </dgm:pt>
    <dgm:pt modelId="{4555364F-7B83-4B0D-98F0-5D21095E8E13}" type="parTrans" cxnId="{A4180C73-108B-4DF3-ADC7-AC636B0EB2F1}">
      <dgm:prSet/>
      <dgm:spPr/>
      <dgm:t>
        <a:bodyPr/>
        <a:lstStyle/>
        <a:p>
          <a:endParaRPr lang="en-US"/>
        </a:p>
      </dgm:t>
    </dgm:pt>
    <dgm:pt modelId="{E57E1786-183E-4DAC-9490-B60A75BCA518}" type="sibTrans" cxnId="{A4180C73-108B-4DF3-ADC7-AC636B0EB2F1}">
      <dgm:prSet/>
      <dgm:spPr/>
      <dgm:t>
        <a:bodyPr/>
        <a:lstStyle/>
        <a:p>
          <a:endParaRPr lang="en-US"/>
        </a:p>
      </dgm:t>
    </dgm:pt>
    <dgm:pt modelId="{162E1750-AD60-4514-84FC-5F7B4B7750A8}">
      <dgm:prSet custT="1"/>
      <dgm:spPr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gm:spPr>
      <dgm:t>
        <a:bodyPr spcFirstLastPara="0" vert="horz" wrap="square" lIns="138684" tIns="138684" rIns="184912" bIns="208026" numCol="1" spcCol="1270" anchor="t" anchorCtr="0"/>
        <a:lstStyle/>
        <a:p>
          <a:r>
            <a:rPr lang="en-IE" sz="1600" kern="1200" baseline="0" dirty="0"/>
            <a:t>Access all the goodness of O365 via our Graph APIs</a:t>
          </a:r>
          <a:endParaRPr lang="en-US" sz="1600" kern="1200" dirty="0"/>
        </a:p>
      </dgm:t>
    </dgm:pt>
    <dgm:pt modelId="{56DF777E-ED68-4B13-A245-A9177B1E0198}" type="parTrans" cxnId="{3E2AD0FD-9BD8-468D-AC18-56259088F4CA}">
      <dgm:prSet/>
      <dgm:spPr/>
      <dgm:t>
        <a:bodyPr/>
        <a:lstStyle/>
        <a:p>
          <a:endParaRPr lang="en-US"/>
        </a:p>
      </dgm:t>
    </dgm:pt>
    <dgm:pt modelId="{F92C1269-1F61-45D5-A439-8E1F24EAC4B6}" type="sibTrans" cxnId="{3E2AD0FD-9BD8-468D-AC18-56259088F4CA}">
      <dgm:prSet/>
      <dgm:spPr/>
      <dgm:t>
        <a:bodyPr/>
        <a:lstStyle/>
        <a:p>
          <a:endParaRPr lang="en-US"/>
        </a:p>
      </dgm:t>
    </dgm:pt>
    <dgm:pt modelId="{4177C930-8337-5641-BCFC-657DA5091B65}">
      <dgm:prSet phldrT="[Text]" custT="1"/>
      <dgm:spPr/>
      <dgm:t>
        <a:bodyPr/>
        <a:lstStyle/>
        <a:p>
          <a:r>
            <a:rPr lang="en-US" sz="1600" dirty="0"/>
            <a:t>Deploy to organization, groups or users</a:t>
          </a:r>
        </a:p>
      </dgm:t>
    </dgm:pt>
    <dgm:pt modelId="{275671D8-4E3F-7545-A6E3-06127C45AB0A}" type="parTrans" cxnId="{F6076981-EBED-2741-A955-FBEDDA95045F}">
      <dgm:prSet/>
      <dgm:spPr/>
      <dgm:t>
        <a:bodyPr/>
        <a:lstStyle/>
        <a:p>
          <a:endParaRPr lang="en-US"/>
        </a:p>
      </dgm:t>
    </dgm:pt>
    <dgm:pt modelId="{46B32634-87D4-5A48-A890-C8317FBD39A4}" type="sibTrans" cxnId="{F6076981-EBED-2741-A955-FBEDDA95045F}">
      <dgm:prSet/>
      <dgm:spPr/>
      <dgm:t>
        <a:bodyPr/>
        <a:lstStyle/>
        <a:p>
          <a:endParaRPr lang="en-US"/>
        </a:p>
      </dgm:t>
    </dgm:pt>
    <dgm:pt modelId="{334A6FBC-BD1D-2F4C-AE53-BE3E6A2C6C03}" type="pres">
      <dgm:prSet presAssocID="{AA676921-47EE-477F-8E9F-8E00D1D6E07D}" presName="linearFlow" presStyleCnt="0">
        <dgm:presLayoutVars>
          <dgm:dir/>
          <dgm:animLvl val="lvl"/>
          <dgm:resizeHandles val="exact"/>
        </dgm:presLayoutVars>
      </dgm:prSet>
      <dgm:spPr/>
    </dgm:pt>
    <dgm:pt modelId="{3E7F444A-AD9C-E84B-B2EA-81D6E77164BE}" type="pres">
      <dgm:prSet presAssocID="{F69F54DA-5AC7-46C3-B428-982F41CFF975}" presName="composite" presStyleCnt="0"/>
      <dgm:spPr/>
    </dgm:pt>
    <dgm:pt modelId="{A2DBBDF9-F8E2-D34F-AB8A-5AD08E525B2F}" type="pres">
      <dgm:prSet presAssocID="{F69F54DA-5AC7-46C3-B428-982F41CFF97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1391E6B-3F2A-1641-97FC-CB6B3DC7EB60}" type="pres">
      <dgm:prSet presAssocID="{F69F54DA-5AC7-46C3-B428-982F41CFF975}" presName="descendantText" presStyleLbl="alignAcc1" presStyleIdx="0" presStyleCnt="3" custScaleY="112782">
        <dgm:presLayoutVars>
          <dgm:bulletEnabled val="1"/>
        </dgm:presLayoutVars>
      </dgm:prSet>
      <dgm:spPr/>
    </dgm:pt>
    <dgm:pt modelId="{3060EEB7-8EF9-1D49-9442-82B9919E5A5C}" type="pres">
      <dgm:prSet presAssocID="{869B5F7B-C926-4823-914B-538F1E3612C1}" presName="sp" presStyleCnt="0"/>
      <dgm:spPr/>
    </dgm:pt>
    <dgm:pt modelId="{61E067B4-7196-4442-AB71-D68EF84D12BA}" type="pres">
      <dgm:prSet presAssocID="{C16C8E5D-62F1-4685-A460-B3FE39CE3D79}" presName="composite" presStyleCnt="0"/>
      <dgm:spPr/>
    </dgm:pt>
    <dgm:pt modelId="{FBC614DA-7F77-F145-A754-BE15AA251BA8}" type="pres">
      <dgm:prSet presAssocID="{C16C8E5D-62F1-4685-A460-B3FE39CE3D7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45F96D4-6A5D-EC41-9011-561D16E23A64}" type="pres">
      <dgm:prSet presAssocID="{C16C8E5D-62F1-4685-A460-B3FE39CE3D79}" presName="descendantText" presStyleLbl="alignAcc1" presStyleIdx="1" presStyleCnt="3">
        <dgm:presLayoutVars>
          <dgm:bulletEnabled val="1"/>
        </dgm:presLayoutVars>
      </dgm:prSet>
      <dgm:spPr/>
    </dgm:pt>
    <dgm:pt modelId="{EB388377-ED9A-D144-B1EF-7134BD2D8272}" type="pres">
      <dgm:prSet presAssocID="{98349164-2BE4-4BEB-AAC4-54233C952C9A}" presName="sp" presStyleCnt="0"/>
      <dgm:spPr/>
    </dgm:pt>
    <dgm:pt modelId="{006E2A15-AA3F-1D4D-90F5-166CFC9C73B4}" type="pres">
      <dgm:prSet presAssocID="{DF1ACC5F-9F58-4581-A82A-E5D6EA0E995C}" presName="composite" presStyleCnt="0"/>
      <dgm:spPr/>
    </dgm:pt>
    <dgm:pt modelId="{01FA95A7-6653-0345-B51F-220C05E70006}" type="pres">
      <dgm:prSet presAssocID="{DF1ACC5F-9F58-4581-A82A-E5D6EA0E995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70F7EF3-466D-4C4A-B7B2-1B40DEF3009E}" type="pres">
      <dgm:prSet presAssocID="{DF1ACC5F-9F58-4581-A82A-E5D6EA0E995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1E8F104-98F0-1E44-8649-9BFDEF6905CC}" type="presOf" srcId="{162E1750-AD60-4514-84FC-5F7B4B7750A8}" destId="{C1391E6B-3F2A-1641-97FC-CB6B3DC7EB60}" srcOrd="0" destOrd="3" presId="urn:microsoft.com/office/officeart/2005/8/layout/chevron2"/>
    <dgm:cxn modelId="{ADB1C40D-FEEA-46E4-B7F9-82E49E1B41C2}" srcId="{DF1ACC5F-9F58-4581-A82A-E5D6EA0E995C}" destId="{5658E243-D6CF-4697-9802-41080BB35175}" srcOrd="2" destOrd="0" parTransId="{4B025A59-C7A8-43E9-A9F6-668377DEDFDF}" sibTransId="{C66F1F82-F6C8-442E-92E9-4CA0DE9DC62A}"/>
    <dgm:cxn modelId="{526E230F-13C0-0E43-97D4-1246E77F5A80}" type="presOf" srcId="{AA676921-47EE-477F-8E9F-8E00D1D6E07D}" destId="{334A6FBC-BD1D-2F4C-AE53-BE3E6A2C6C03}" srcOrd="0" destOrd="0" presId="urn:microsoft.com/office/officeart/2005/8/layout/chevron2"/>
    <dgm:cxn modelId="{D7DBB80F-2C46-3D4C-85C1-A05286F66856}" type="presOf" srcId="{E81E2AC2-62DF-4BC5-9DD7-CD39C5620EDE}" destId="{C45F96D4-6A5D-EC41-9011-561D16E23A64}" srcOrd="0" destOrd="0" presId="urn:microsoft.com/office/officeart/2005/8/layout/chevron2"/>
    <dgm:cxn modelId="{7F155A19-9BAD-D649-8D87-9E160EBDFC66}" type="presOf" srcId="{4177C930-8337-5641-BCFC-657DA5091B65}" destId="{570F7EF3-466D-4C4A-B7B2-1B40DEF3009E}" srcOrd="0" destOrd="1" presId="urn:microsoft.com/office/officeart/2005/8/layout/chevron2"/>
    <dgm:cxn modelId="{4AD6AC2B-F46A-E546-8FB7-470E4982D09C}" type="presOf" srcId="{F69F54DA-5AC7-46C3-B428-982F41CFF975}" destId="{A2DBBDF9-F8E2-D34F-AB8A-5AD08E525B2F}" srcOrd="0" destOrd="0" presId="urn:microsoft.com/office/officeart/2005/8/layout/chevron2"/>
    <dgm:cxn modelId="{802CE32C-2635-43DE-90E3-4A04DED9EC49}" srcId="{F69F54DA-5AC7-46C3-B428-982F41CFF975}" destId="{ECEF0AD4-7E4C-463F-A7B6-21237D98C947}" srcOrd="1" destOrd="0" parTransId="{7638129E-7330-4C38-8A0A-AD11F9181ECA}" sibTransId="{5D3E4940-D4BF-42B7-8938-479EFF1C436C}"/>
    <dgm:cxn modelId="{3AF15C45-BF56-4D42-BFDE-B1166A7D4A53}" srcId="{C16C8E5D-62F1-4685-A460-B3FE39CE3D79}" destId="{A631099D-87FA-486E-9A3B-2C70461BD993}" srcOrd="1" destOrd="0" parTransId="{0382565E-7FF8-4955-8471-9EFA78E7EC0D}" sibTransId="{0F8D6E54-03C4-4494-91A1-5C4D22FFC19F}"/>
    <dgm:cxn modelId="{D5C28E48-4100-4FF6-B300-20289B4D5292}" srcId="{C16C8E5D-62F1-4685-A460-B3FE39CE3D79}" destId="{697672DB-0AAF-42B3-84C9-ADA35915F2BC}" srcOrd="2" destOrd="0" parTransId="{07F12743-B57E-4DD7-952B-613AB678F4B2}" sibTransId="{7EB98093-D2C2-4C93-A1F7-64BF633E09C8}"/>
    <dgm:cxn modelId="{924F8C4A-103A-BB49-80E3-8E4359C87380}" type="presOf" srcId="{21D11EE4-983A-4DF6-8849-03ECF7205B2E}" destId="{570F7EF3-466D-4C4A-B7B2-1B40DEF3009E}" srcOrd="0" destOrd="0" presId="urn:microsoft.com/office/officeart/2005/8/layout/chevron2"/>
    <dgm:cxn modelId="{0C42EE50-329E-4946-82D4-C57ECEBF48F2}" srcId="{AA676921-47EE-477F-8E9F-8E00D1D6E07D}" destId="{DF1ACC5F-9F58-4581-A82A-E5D6EA0E995C}" srcOrd="2" destOrd="0" parTransId="{7AD2118F-5FEB-4015-B762-ABA73743BD0D}" sibTransId="{B99697C9-D561-41DE-B313-32701C648ED3}"/>
    <dgm:cxn modelId="{CFD3F854-70D3-4F68-9187-D5BAF0D83627}" srcId="{AA676921-47EE-477F-8E9F-8E00D1D6E07D}" destId="{F69F54DA-5AC7-46C3-B428-982F41CFF975}" srcOrd="0" destOrd="0" parTransId="{DEBB6255-021E-4A17-B90D-7292F6A77188}" sibTransId="{869B5F7B-C926-4823-914B-538F1E3612C1}"/>
    <dgm:cxn modelId="{9C891755-4786-8746-A04C-63C518BDF807}" type="presOf" srcId="{697672DB-0AAF-42B3-84C9-ADA35915F2BC}" destId="{C45F96D4-6A5D-EC41-9011-561D16E23A64}" srcOrd="0" destOrd="2" presId="urn:microsoft.com/office/officeart/2005/8/layout/chevron2"/>
    <dgm:cxn modelId="{03FA6A57-1088-4C4B-8F15-2461F94356E1}" type="presOf" srcId="{87490DA6-3D53-47D9-BCFA-A39D594FE416}" destId="{C1391E6B-3F2A-1641-97FC-CB6B3DC7EB60}" srcOrd="0" destOrd="2" presId="urn:microsoft.com/office/officeart/2005/8/layout/chevron2"/>
    <dgm:cxn modelId="{B204166A-9E1E-482B-B5D0-7411C07E3057}" srcId="{AA676921-47EE-477F-8E9F-8E00D1D6E07D}" destId="{C16C8E5D-62F1-4685-A460-B3FE39CE3D79}" srcOrd="1" destOrd="0" parTransId="{A8EEEA23-9DCE-4467-B108-7613B709A89F}" sibTransId="{98349164-2BE4-4BEB-AAC4-54233C952C9A}"/>
    <dgm:cxn modelId="{8B59806C-F89A-3845-B1BB-4154D14A3500}" type="presOf" srcId="{DF1ACC5F-9F58-4581-A82A-E5D6EA0E995C}" destId="{01FA95A7-6653-0345-B51F-220C05E70006}" srcOrd="0" destOrd="0" presId="urn:microsoft.com/office/officeart/2005/8/layout/chevron2"/>
    <dgm:cxn modelId="{A4180C73-108B-4DF3-ADC7-AC636B0EB2F1}" srcId="{F69F54DA-5AC7-46C3-B428-982F41CFF975}" destId="{87490DA6-3D53-47D9-BCFA-A39D594FE416}" srcOrd="2" destOrd="0" parTransId="{4555364F-7B83-4B0D-98F0-5D21095E8E13}" sibTransId="{E57E1786-183E-4DAC-9490-B60A75BCA518}"/>
    <dgm:cxn modelId="{E5DC8F7B-1965-7640-8A7B-9D3E5E42BE55}" type="presOf" srcId="{A631099D-87FA-486E-9A3B-2C70461BD993}" destId="{C45F96D4-6A5D-EC41-9011-561D16E23A64}" srcOrd="0" destOrd="1" presId="urn:microsoft.com/office/officeart/2005/8/layout/chevron2"/>
    <dgm:cxn modelId="{F6076981-EBED-2741-A955-FBEDDA95045F}" srcId="{DF1ACC5F-9F58-4581-A82A-E5D6EA0E995C}" destId="{4177C930-8337-5641-BCFC-657DA5091B65}" srcOrd="1" destOrd="0" parTransId="{275671D8-4E3F-7545-A6E3-06127C45AB0A}" sibTransId="{46B32634-87D4-5A48-A890-C8317FBD39A4}"/>
    <dgm:cxn modelId="{7D750383-C053-43D2-B8BC-540A926A2C0C}" srcId="{F69F54DA-5AC7-46C3-B428-982F41CFF975}" destId="{D3B0BB6F-23F4-4087-A851-D7994A40BDF5}" srcOrd="0" destOrd="0" parTransId="{BCCCDBE3-C4E5-4979-8824-5ADFE67DE502}" sibTransId="{B7BF8D3E-C51E-48E6-882F-C4E0EF40E016}"/>
    <dgm:cxn modelId="{C32F59A5-6B7B-4A65-BBF9-595743451F46}" srcId="{C16C8E5D-62F1-4685-A460-B3FE39CE3D79}" destId="{E81E2AC2-62DF-4BC5-9DD7-CD39C5620EDE}" srcOrd="0" destOrd="0" parTransId="{FD7E0021-71EE-4F21-A09C-D3BD2CB30B09}" sibTransId="{73D4B3B6-CEAC-408F-9EAA-A3E474661DCD}"/>
    <dgm:cxn modelId="{77AA86BA-4721-8A4B-8CC8-B5BC2D724BF9}" type="presOf" srcId="{5658E243-D6CF-4697-9802-41080BB35175}" destId="{570F7EF3-466D-4C4A-B7B2-1B40DEF3009E}" srcOrd="0" destOrd="2" presId="urn:microsoft.com/office/officeart/2005/8/layout/chevron2"/>
    <dgm:cxn modelId="{F5D69BCC-C2D2-BB48-A653-B8AB21E9C402}" type="presOf" srcId="{D3B0BB6F-23F4-4087-A851-D7994A40BDF5}" destId="{C1391E6B-3F2A-1641-97FC-CB6B3DC7EB60}" srcOrd="0" destOrd="0" presId="urn:microsoft.com/office/officeart/2005/8/layout/chevron2"/>
    <dgm:cxn modelId="{50841ADB-BFC7-1C4A-8D82-F5E90486A29D}" type="presOf" srcId="{ECEF0AD4-7E4C-463F-A7B6-21237D98C947}" destId="{C1391E6B-3F2A-1641-97FC-CB6B3DC7EB60}" srcOrd="0" destOrd="1" presId="urn:microsoft.com/office/officeart/2005/8/layout/chevron2"/>
    <dgm:cxn modelId="{6C7B36E0-CC24-4572-9528-3B3539DD3555}" srcId="{DF1ACC5F-9F58-4581-A82A-E5D6EA0E995C}" destId="{21D11EE4-983A-4DF6-8849-03ECF7205B2E}" srcOrd="0" destOrd="0" parTransId="{4C4748E4-5A6B-4209-90F3-5C3232C126AD}" sibTransId="{EBA77752-60A4-4F66-ABAC-6A1827D72895}"/>
    <dgm:cxn modelId="{24ED07E8-7BB4-D24A-AAF0-6B93A61E8F59}" type="presOf" srcId="{C16C8E5D-62F1-4685-A460-B3FE39CE3D79}" destId="{FBC614DA-7F77-F145-A754-BE15AA251BA8}" srcOrd="0" destOrd="0" presId="urn:microsoft.com/office/officeart/2005/8/layout/chevron2"/>
    <dgm:cxn modelId="{3E2AD0FD-9BD8-468D-AC18-56259088F4CA}" srcId="{F69F54DA-5AC7-46C3-B428-982F41CFF975}" destId="{162E1750-AD60-4514-84FC-5F7B4B7750A8}" srcOrd="3" destOrd="0" parTransId="{56DF777E-ED68-4B13-A245-A9177B1E0198}" sibTransId="{F92C1269-1F61-45D5-A439-8E1F24EAC4B6}"/>
    <dgm:cxn modelId="{0A746B9C-624B-E542-86BE-33E37B8503D1}" type="presParOf" srcId="{334A6FBC-BD1D-2F4C-AE53-BE3E6A2C6C03}" destId="{3E7F444A-AD9C-E84B-B2EA-81D6E77164BE}" srcOrd="0" destOrd="0" presId="urn:microsoft.com/office/officeart/2005/8/layout/chevron2"/>
    <dgm:cxn modelId="{EF1468A0-05CB-FB49-860A-C57EEA94B9DE}" type="presParOf" srcId="{3E7F444A-AD9C-E84B-B2EA-81D6E77164BE}" destId="{A2DBBDF9-F8E2-D34F-AB8A-5AD08E525B2F}" srcOrd="0" destOrd="0" presId="urn:microsoft.com/office/officeart/2005/8/layout/chevron2"/>
    <dgm:cxn modelId="{D122A591-C874-2E44-899C-48670DE53123}" type="presParOf" srcId="{3E7F444A-AD9C-E84B-B2EA-81D6E77164BE}" destId="{C1391E6B-3F2A-1641-97FC-CB6B3DC7EB60}" srcOrd="1" destOrd="0" presId="urn:microsoft.com/office/officeart/2005/8/layout/chevron2"/>
    <dgm:cxn modelId="{215680AD-B0EE-944F-B753-70C6373AE866}" type="presParOf" srcId="{334A6FBC-BD1D-2F4C-AE53-BE3E6A2C6C03}" destId="{3060EEB7-8EF9-1D49-9442-82B9919E5A5C}" srcOrd="1" destOrd="0" presId="urn:microsoft.com/office/officeart/2005/8/layout/chevron2"/>
    <dgm:cxn modelId="{EDF4B996-7F95-C54F-BD38-FE0DF73A5A4F}" type="presParOf" srcId="{334A6FBC-BD1D-2F4C-AE53-BE3E6A2C6C03}" destId="{61E067B4-7196-4442-AB71-D68EF84D12BA}" srcOrd="2" destOrd="0" presId="urn:microsoft.com/office/officeart/2005/8/layout/chevron2"/>
    <dgm:cxn modelId="{E2312662-5491-CC47-9B6A-532EF94B1EEA}" type="presParOf" srcId="{61E067B4-7196-4442-AB71-D68EF84D12BA}" destId="{FBC614DA-7F77-F145-A754-BE15AA251BA8}" srcOrd="0" destOrd="0" presId="urn:microsoft.com/office/officeart/2005/8/layout/chevron2"/>
    <dgm:cxn modelId="{D29DC3F9-D412-B542-B7F4-E7873B2A26A7}" type="presParOf" srcId="{61E067B4-7196-4442-AB71-D68EF84D12BA}" destId="{C45F96D4-6A5D-EC41-9011-561D16E23A64}" srcOrd="1" destOrd="0" presId="urn:microsoft.com/office/officeart/2005/8/layout/chevron2"/>
    <dgm:cxn modelId="{2B86BDB9-6A57-E64A-857D-E05F99DC3CB7}" type="presParOf" srcId="{334A6FBC-BD1D-2F4C-AE53-BE3E6A2C6C03}" destId="{EB388377-ED9A-D144-B1EF-7134BD2D8272}" srcOrd="3" destOrd="0" presId="urn:microsoft.com/office/officeart/2005/8/layout/chevron2"/>
    <dgm:cxn modelId="{7D53580C-00DE-4049-AAF7-2F41F71FDA76}" type="presParOf" srcId="{334A6FBC-BD1D-2F4C-AE53-BE3E6A2C6C03}" destId="{006E2A15-AA3F-1D4D-90F5-166CFC9C73B4}" srcOrd="4" destOrd="0" presId="urn:microsoft.com/office/officeart/2005/8/layout/chevron2"/>
    <dgm:cxn modelId="{FAC04B07-517E-7C44-9033-3CEBB8C4EB50}" type="presParOf" srcId="{006E2A15-AA3F-1D4D-90F5-166CFC9C73B4}" destId="{01FA95A7-6653-0345-B51F-220C05E70006}" srcOrd="0" destOrd="0" presId="urn:microsoft.com/office/officeart/2005/8/layout/chevron2"/>
    <dgm:cxn modelId="{E0527748-88F3-064E-94C4-6C67C9252A07}" type="presParOf" srcId="{006E2A15-AA3F-1D4D-90F5-166CFC9C73B4}" destId="{570F7EF3-466D-4C4A-B7B2-1B40DEF3009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EE180-23E3-4FE6-B5E0-27565CC41C66}">
      <dsp:nvSpPr>
        <dsp:cNvPr id="0" name=""/>
        <dsp:cNvSpPr/>
      </dsp:nvSpPr>
      <dsp:spPr>
        <a:xfrm rot="16200000">
          <a:off x="-622694" y="624066"/>
          <a:ext cx="4814838" cy="3566706"/>
        </a:xfrm>
        <a:prstGeom prst="flowChartManualOperati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789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>
              <a:solidFill>
                <a:schemeClr val="bg2"/>
              </a:solidFill>
            </a:rPr>
            <a:t>Developers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solidFill>
                <a:schemeClr val="bg2"/>
              </a:solidFill>
            </a:rPr>
            <a:t>Sideload directly on the device</a:t>
          </a:r>
          <a:endParaRPr lang="en-US" sz="2200" kern="1200" dirty="0">
            <a:solidFill>
              <a:schemeClr val="bg2"/>
            </a:solidFill>
          </a:endParaRPr>
        </a:p>
      </dsp:txBody>
      <dsp:txXfrm rot="5400000">
        <a:off x="1372" y="962968"/>
        <a:ext cx="3566706" cy="2888902"/>
      </dsp:txXfrm>
    </dsp:sp>
    <dsp:sp modelId="{A9A43FF6-0C9C-49FE-B33F-FC8A33B8266D}">
      <dsp:nvSpPr>
        <dsp:cNvPr id="0" name=""/>
        <dsp:cNvSpPr/>
      </dsp:nvSpPr>
      <dsp:spPr>
        <a:xfrm rot="16200000">
          <a:off x="3211515" y="624066"/>
          <a:ext cx="4814838" cy="3566706"/>
        </a:xfrm>
        <a:prstGeom prst="flowChartManualOperation">
          <a:avLst/>
        </a:prstGeom>
        <a:solidFill>
          <a:srgbClr val="E8112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789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Individuals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Directly via AppSource [appsource.Microsoft.com]</a:t>
          </a:r>
          <a:endParaRPr lang="en-US" sz="2200" kern="1200" dirty="0"/>
        </a:p>
      </dsp:txBody>
      <dsp:txXfrm rot="5400000">
        <a:off x="3835581" y="962968"/>
        <a:ext cx="3566706" cy="2888902"/>
      </dsp:txXfrm>
    </dsp:sp>
    <dsp:sp modelId="{653F22C6-6CC1-48DF-ABED-1CF9B8A31149}">
      <dsp:nvSpPr>
        <dsp:cNvPr id="0" name=""/>
        <dsp:cNvSpPr/>
      </dsp:nvSpPr>
      <dsp:spPr>
        <a:xfrm rot="16200000">
          <a:off x="7045725" y="624066"/>
          <a:ext cx="4814838" cy="3566706"/>
        </a:xfrm>
        <a:prstGeom prst="flowChartManualOperation">
          <a:avLst/>
        </a:prstGeom>
        <a:solidFill>
          <a:srgbClr val="D2D2D2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789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>
              <a:solidFill>
                <a:schemeClr val="bg2"/>
              </a:solidFill>
            </a:rPr>
            <a:t>Organizations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>
              <a:solidFill>
                <a:schemeClr val="bg2"/>
              </a:solidFill>
            </a:rPr>
            <a:t>Centralized Deployment</a:t>
          </a:r>
          <a:endParaRPr lang="en-US" sz="2200" kern="1200" dirty="0">
            <a:solidFill>
              <a:schemeClr val="bg2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baseline="0" dirty="0">
              <a:solidFill>
                <a:schemeClr val="bg2"/>
              </a:solidFill>
            </a:rPr>
            <a:t>From the store or Your own organizational add-in; no need to go through store</a:t>
          </a:r>
          <a:r>
            <a:rPr lang="en-US" sz="1700" kern="1200" baseline="0" dirty="0"/>
            <a:t>.</a:t>
          </a:r>
          <a:endParaRPr lang="en-US" sz="1700" kern="1200" dirty="0"/>
        </a:p>
      </dsp:txBody>
      <dsp:txXfrm rot="5400000">
        <a:off x="7669791" y="962968"/>
        <a:ext cx="3566706" cy="2888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BBDF9-F8E2-D34F-AB8A-5AD08E525B2F}">
      <dsp:nvSpPr>
        <dsp:cNvPr id="0" name=""/>
        <dsp:cNvSpPr/>
      </dsp:nvSpPr>
      <dsp:spPr>
        <a:xfrm rot="5400000">
          <a:off x="-288183" y="373014"/>
          <a:ext cx="1921220" cy="1344854"/>
        </a:xfrm>
        <a:prstGeom prst="chevron">
          <a:avLst/>
        </a:prstGeom>
        <a:solidFill>
          <a:srgbClr val="A80000"/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baseline="0" dirty="0">
              <a:solidFill>
                <a:schemeClr val="bg2"/>
              </a:solidFill>
            </a:rPr>
            <a:t>Developers</a:t>
          </a:r>
          <a:endParaRPr lang="en-US" sz="2100" kern="1200" dirty="0">
            <a:solidFill>
              <a:schemeClr val="bg2"/>
            </a:solidFill>
          </a:endParaRPr>
        </a:p>
      </dsp:txBody>
      <dsp:txXfrm rot="-5400000">
        <a:off x="0" y="757258"/>
        <a:ext cx="1344854" cy="576366"/>
      </dsp:txXfrm>
    </dsp:sp>
    <dsp:sp modelId="{C1391E6B-3F2A-1641-97FC-CB6B3DC7EB60}">
      <dsp:nvSpPr>
        <dsp:cNvPr id="0" name=""/>
        <dsp:cNvSpPr/>
      </dsp:nvSpPr>
      <dsp:spPr>
        <a:xfrm rot="5400000">
          <a:off x="5685757" y="-4335881"/>
          <a:ext cx="1408414" cy="10090220"/>
        </a:xfrm>
        <a:prstGeom prst="round2SameRect">
          <a:avLst/>
        </a:prstGeom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Write once, run across multiple platforms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>
              <a:solidFill>
                <a:srgbClr val="2F2F2F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Quickly</a:t>
          </a:r>
          <a:r>
            <a:rPr lang="en-IE" sz="1600" kern="1200" baseline="0" dirty="0"/>
            <a:t> experiment and iterate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Use open web technologies &amp; reuse current tech skills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Access all the goodness of O365 via our Graph APIs</a:t>
          </a:r>
          <a:endParaRPr lang="en-US" sz="1600" kern="1200" dirty="0"/>
        </a:p>
      </dsp:txBody>
      <dsp:txXfrm rot="-5400000">
        <a:off x="1344855" y="73774"/>
        <a:ext cx="10021467" cy="1270908"/>
      </dsp:txXfrm>
    </dsp:sp>
    <dsp:sp modelId="{FBC614DA-7F77-F145-A754-BE15AA251BA8}">
      <dsp:nvSpPr>
        <dsp:cNvPr id="0" name=""/>
        <dsp:cNvSpPr/>
      </dsp:nvSpPr>
      <dsp:spPr>
        <a:xfrm rot="5400000">
          <a:off x="-288183" y="2106355"/>
          <a:ext cx="1921220" cy="1344854"/>
        </a:xfrm>
        <a:prstGeom prst="chevron">
          <a:avLst/>
        </a:prstGeom>
        <a:solidFill>
          <a:srgbClr val="E81123"/>
        </a:solidFill>
        <a:ln w="10795" cap="flat" cmpd="sng" algn="ctr">
          <a:solidFill>
            <a:schemeClr val="accent2">
              <a:hueOff val="0"/>
              <a:satOff val="0"/>
              <a:lumOff val="3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baseline="0" dirty="0">
              <a:solidFill>
                <a:schemeClr val="bg2"/>
              </a:solidFill>
            </a:rPr>
            <a:t>Users</a:t>
          </a:r>
          <a:endParaRPr lang="en-US" sz="2100" kern="1200" dirty="0">
            <a:solidFill>
              <a:schemeClr val="bg2"/>
            </a:solidFill>
          </a:endParaRPr>
        </a:p>
      </dsp:txBody>
      <dsp:txXfrm rot="-5400000">
        <a:off x="0" y="2490599"/>
        <a:ext cx="1344854" cy="576366"/>
      </dsp:txXfrm>
    </dsp:sp>
    <dsp:sp modelId="{C45F96D4-6A5D-EC41-9011-561D16E23A64}">
      <dsp:nvSpPr>
        <dsp:cNvPr id="0" name=""/>
        <dsp:cNvSpPr/>
      </dsp:nvSpPr>
      <dsp:spPr>
        <a:xfrm rot="5400000">
          <a:off x="5765568" y="-2602541"/>
          <a:ext cx="1248793" cy="10090220"/>
        </a:xfrm>
        <a:prstGeom prst="round2SameRect">
          <a:avLst/>
        </a:prstGeom>
        <a:solidFill>
          <a:srgbClr val="2F2F2F">
            <a:tint val="40000"/>
            <a:alpha val="90000"/>
            <a:hueOff val="0"/>
            <a:satOff val="0"/>
            <a:lumOff val="13025"/>
            <a:alphaOff val="0"/>
          </a:srgbClr>
        </a:solidFill>
        <a:ln w="10795" cap="flat" cmpd="sng" algn="ctr">
          <a:solidFill>
            <a:srgbClr val="2F2F2F">
              <a:tint val="40000"/>
              <a:alpha val="90000"/>
              <a:hueOff val="0"/>
              <a:satOff val="0"/>
              <a:lumOff val="1302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b="1" kern="1200" baseline="0" dirty="0"/>
            <a:t>Work in context in the Office apps they use and love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Work across platforms/devices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Safe installation, won’t crash the core apps</a:t>
          </a:r>
          <a:endParaRPr lang="en-US" sz="1600" kern="1200" dirty="0"/>
        </a:p>
      </dsp:txBody>
      <dsp:txXfrm rot="-5400000">
        <a:off x="1344855" y="1879133"/>
        <a:ext cx="10029259" cy="1126871"/>
      </dsp:txXfrm>
    </dsp:sp>
    <dsp:sp modelId="{01FA95A7-6653-0345-B51F-220C05E70006}">
      <dsp:nvSpPr>
        <dsp:cNvPr id="0" name=""/>
        <dsp:cNvSpPr/>
      </dsp:nvSpPr>
      <dsp:spPr>
        <a:xfrm rot="5400000">
          <a:off x="-288183" y="3839696"/>
          <a:ext cx="1921220" cy="1344854"/>
        </a:xfrm>
        <a:prstGeom prst="chevron">
          <a:avLst/>
        </a:prstGeom>
        <a:solidFill>
          <a:srgbClr val="D2D2D2"/>
        </a:solidFill>
        <a:ln w="10795" cap="flat" cmpd="sng" algn="ctr">
          <a:solidFill>
            <a:schemeClr val="accent2">
              <a:hueOff val="0"/>
              <a:satOff val="0"/>
              <a:lumOff val="639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baseline="0" dirty="0">
              <a:solidFill>
                <a:schemeClr val="bg2"/>
              </a:solidFill>
            </a:rPr>
            <a:t>Admins</a:t>
          </a:r>
          <a:endParaRPr lang="en-US" sz="2100" kern="1200" dirty="0">
            <a:solidFill>
              <a:schemeClr val="bg2"/>
            </a:solidFill>
          </a:endParaRPr>
        </a:p>
      </dsp:txBody>
      <dsp:txXfrm rot="-5400000">
        <a:off x="0" y="4223940"/>
        <a:ext cx="1344854" cy="576366"/>
      </dsp:txXfrm>
    </dsp:sp>
    <dsp:sp modelId="{570F7EF3-466D-4C4A-B7B2-1B40DEF3009E}">
      <dsp:nvSpPr>
        <dsp:cNvPr id="0" name=""/>
        <dsp:cNvSpPr/>
      </dsp:nvSpPr>
      <dsp:spPr>
        <a:xfrm rot="5400000">
          <a:off x="5765568" y="-869200"/>
          <a:ext cx="1248793" cy="1009022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639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Centrally deploy and update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Deploy to organization, groups or users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 baseline="0" dirty="0"/>
            <a:t>Ability to monitor usage, deployment</a:t>
          </a:r>
          <a:endParaRPr lang="en-US" sz="1600" kern="1200" dirty="0"/>
        </a:p>
      </dsp:txBody>
      <dsp:txXfrm rot="-5400000">
        <a:off x="1344855" y="3612474"/>
        <a:ext cx="10029259" cy="1126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11/3/18 8:13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everyone! 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153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r>
              <a:rPr lang="en-US" dirty="0"/>
              <a:t> are about making your solution part of the Office Canvas.</a:t>
            </a:r>
          </a:p>
          <a:p>
            <a:endParaRPr lang="en-US" dirty="0"/>
          </a:p>
          <a:p>
            <a:r>
              <a:rPr lang="en-US" dirty="0"/>
              <a:t>People work in office apps as their primary surface</a:t>
            </a:r>
          </a:p>
          <a:p>
            <a:endParaRPr lang="en-US" dirty="0"/>
          </a:p>
          <a:p>
            <a:r>
              <a:rPr lang="en-US" dirty="0" err="1"/>
              <a:t>Addins</a:t>
            </a:r>
            <a:r>
              <a:rPr lang="en-US" dirty="0"/>
              <a:t> are about  delivering business value IN CONTEXT with where people  work!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41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r>
              <a:rPr lang="en-US" dirty="0"/>
              <a:t> have fundamental building blocks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Commands in the ribbon and tabs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Containers like a task pane, custom dialog framework,</a:t>
            </a:r>
          </a:p>
          <a:p>
            <a:endParaRPr lang="en-US" dirty="0"/>
          </a:p>
          <a:p>
            <a:r>
              <a:rPr lang="en-US" dirty="0"/>
              <a:t>And web views using familiar frameworks and UI libraries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6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ScriptLab</a:t>
            </a:r>
            <a:r>
              <a:rPr lang="en-US" dirty="0"/>
              <a:t> in PowerPoint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044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1B8A5-A28A-4304-8371-25D67565D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 Office add-ins are one of those canvases for developing in Office 365.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Lets dive a bit deeper into Word and Excel to get a better feel for some of the API </a:t>
            </a:r>
          </a:p>
          <a:p>
            <a:endParaRPr lang="en-US" dirty="0"/>
          </a:p>
          <a:p>
            <a:r>
              <a:rPr lang="en-US" dirty="0"/>
              <a:t>But what does it take to get an </a:t>
            </a:r>
            <a:r>
              <a:rPr lang="en-US" dirty="0" err="1"/>
              <a:t>addin</a:t>
            </a:r>
            <a:r>
              <a:rPr lang="en-US" dirty="0"/>
              <a:t> started... </a:t>
            </a:r>
          </a:p>
          <a:p>
            <a:endParaRPr lang="en-US" dirty="0"/>
          </a:p>
          <a:p>
            <a:r>
              <a:rPr lang="en-US" dirty="0"/>
              <a:t>let's look at the basics of a Word </a:t>
            </a:r>
            <a:r>
              <a:rPr lang="en-US" dirty="0" err="1"/>
              <a:t>Addin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09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We’ll start with Word….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91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All Office add-ins must call </a:t>
            </a:r>
            <a:r>
              <a:rPr lang="en-US" dirty="0" err="1"/>
              <a:t>Office.initialize</a:t>
            </a:r>
            <a:r>
              <a:rPr lang="en-US" dirty="0"/>
              <a:t> when a page first loads in the add-in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If using newer </a:t>
            </a:r>
            <a:r>
              <a:rPr lang="en-US" dirty="0" err="1"/>
              <a:t>Office.js</a:t>
            </a:r>
            <a:r>
              <a:rPr lang="en-US" dirty="0"/>
              <a:t> capabilities, it is important to check if the client supports those extensions. You can check this using the </a:t>
            </a:r>
            <a:r>
              <a:rPr lang="en-US" dirty="0" err="1"/>
              <a:t>requirements.isSetSupported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Word JavaScript APIs, you should get context using the </a:t>
            </a:r>
            <a:r>
              <a:rPr lang="en-US" dirty="0" err="1"/>
              <a:t>Word.run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context, you can load any properties you might need to work with.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dirty="0" err="1"/>
              <a:t>context.sync</a:t>
            </a:r>
            <a:r>
              <a:rPr lang="en-US" dirty="0"/>
              <a:t> will execute a batch of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Context.sync</a:t>
            </a:r>
            <a:r>
              <a:rPr lang="en-US" dirty="0"/>
              <a:t> returns a promise that can be used to get results or a previous operation and/or perform new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It is a best practice to catch and handle errors that might occur when working with the Word APIs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46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manipulating a Word document, it is important to understand it’s hierarchy and how that relates to the objects you will work with in </a:t>
            </a:r>
            <a:r>
              <a:rPr lang="en-US" dirty="0" err="1"/>
              <a:t>Office.js</a:t>
            </a:r>
            <a:r>
              <a:rPr lang="en-US" dirty="0"/>
              <a:t>.</a:t>
            </a:r>
          </a:p>
          <a:p>
            <a:r>
              <a:rPr lang="en-US" dirty="0"/>
              <a:t>As seen in the previous slide, </a:t>
            </a:r>
            <a:r>
              <a:rPr lang="en-US" dirty="0" err="1"/>
              <a:t>Office.js</a:t>
            </a:r>
            <a:r>
              <a:rPr lang="en-US" dirty="0"/>
              <a:t> provides context to an add-in via </a:t>
            </a:r>
            <a:r>
              <a:rPr lang="en-US" dirty="0" err="1"/>
              <a:t>Word.run</a:t>
            </a:r>
            <a:r>
              <a:rPr lang="en-US" dirty="0"/>
              <a:t>…that context contains a </a:t>
            </a:r>
            <a:r>
              <a:rPr lang="en-US" dirty="0" err="1"/>
              <a:t>docment</a:t>
            </a:r>
            <a:r>
              <a:rPr lang="en-US" dirty="0"/>
              <a:t> property.</a:t>
            </a:r>
          </a:p>
          <a:p>
            <a:r>
              <a:rPr lang="en-US" dirty="0"/>
              <a:t>A document has a body, which contains a number of paragraphs.</a:t>
            </a:r>
          </a:p>
          <a:p>
            <a:r>
              <a:rPr lang="en-US" dirty="0" err="1"/>
              <a:t>Office.js</a:t>
            </a:r>
            <a:r>
              <a:rPr lang="en-US" dirty="0"/>
              <a:t> allows you to easily traverse and manipulate this hierarchy.</a:t>
            </a:r>
          </a:p>
          <a:p>
            <a:r>
              <a:rPr lang="en-US" dirty="0"/>
              <a:t>Paragraphs are aware of their siblings, with abilities to </a:t>
            </a:r>
            <a:r>
              <a:rPr lang="en-US" dirty="0" err="1"/>
              <a:t>getNext</a:t>
            </a:r>
            <a:r>
              <a:rPr lang="en-US" dirty="0"/>
              <a:t> and </a:t>
            </a:r>
            <a:r>
              <a:rPr lang="en-US" dirty="0" err="1"/>
              <a:t>getPrevious</a:t>
            </a:r>
            <a:endParaRPr lang="en-US" dirty="0"/>
          </a:p>
          <a:p>
            <a:r>
              <a:rPr lang="en-US" dirty="0"/>
              <a:t>You can also insert paragraphs relative to one another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625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examples of working the the body and paragraphs of a document.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code sample simply gets the body of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we insert a new paragraph at the beginning of the body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next few samples show how to get specific paragraphs in the body such as the first, second, and last. Notice how a paragraph is “sibling aware”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you can see how a paragraph can be inserted relative to another paragraph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19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clear and delete paragraphs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 breaks around paragraphs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iterate through paragraphs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07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code sample here is applying a built-in style to a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is applying a custom style named “</a:t>
            </a:r>
            <a:r>
              <a:rPr lang="en-US" dirty="0" err="1"/>
              <a:t>MyCustomStyle</a:t>
            </a:r>
            <a:r>
              <a:rPr lang="en-US" dirty="0"/>
              <a:t>” to a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alignment is being applied to the paragraph…in this case making the paragraph centered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you can see a font being set for a range of text, including its font name (Courier New), bold, size, and colors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4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everyone!  </a:t>
            </a:r>
          </a:p>
          <a:p>
            <a:endParaRPr lang="en-US" dirty="0"/>
          </a:p>
          <a:p>
            <a:r>
              <a:rPr lang="en-US" dirty="0"/>
              <a:t>I am going to spend a few minutes covering some of the basics for </a:t>
            </a:r>
            <a:r>
              <a:rPr lang="en-US" dirty="0" err="1"/>
              <a:t>Addins</a:t>
            </a:r>
            <a:r>
              <a:rPr lang="en-US" dirty="0"/>
              <a:t> and get to some HOL’s ASAP!!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038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here is getting the selection of the document using </a:t>
            </a:r>
            <a:r>
              <a:rPr lang="en-US" dirty="0" err="1"/>
              <a:t>document.getSelection</a:t>
            </a:r>
            <a:r>
              <a:rPr lang="en-US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next sample is inserting some text at the end of a range…</a:t>
            </a:r>
            <a:r>
              <a:rPr lang="en-US" dirty="0" err="1"/>
              <a:t>insertText</a:t>
            </a:r>
            <a:r>
              <a:rPr lang="en-US" dirty="0"/>
              <a:t> supports a number of location 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selecting on a range of text…this will select that text in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Finally, the last sample searches a paragraph for some text and replaces each instance of that text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48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here is inserting a few paragraphs as HTML to the end of an existing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sample is reading a paragraph as 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Why HTML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Easier to interact with HTML vs Open Office XML (OOXML)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 allows content to be written to or read from a document as HTML.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Manipulate body, paragraphs, and ranges as HTML using the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getHtml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and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insertHtml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operations.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5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can be difficult to work with in JavaScript, especially in a binary form. </a:t>
            </a:r>
          </a:p>
          <a:p>
            <a:endParaRPr lang="en-US" dirty="0"/>
          </a:p>
          <a:p>
            <a:r>
              <a:rPr lang="en-US" dirty="0" err="1"/>
              <a:t>Office.js</a:t>
            </a:r>
            <a:r>
              <a:rPr lang="en-US" dirty="0"/>
              <a:t> makes it easy to work with images in a Word document by exposing them in their base64 encoded string representation</a:t>
            </a:r>
          </a:p>
          <a:p>
            <a:endParaRPr lang="en-US" dirty="0"/>
          </a:p>
          <a:p>
            <a:r>
              <a:rPr lang="en-US" dirty="0"/>
              <a:t>Images can be inserted in the body, paragraph, or ranges of a document.</a:t>
            </a:r>
          </a:p>
          <a:p>
            <a:endParaRPr lang="en-US" dirty="0"/>
          </a:p>
          <a:p>
            <a:r>
              <a:rPr lang="en-US" dirty="0"/>
              <a:t>Each of these objects contains a </a:t>
            </a:r>
            <a:r>
              <a:rPr lang="en-US" dirty="0" err="1"/>
              <a:t>inlineImages</a:t>
            </a:r>
            <a:r>
              <a:rPr lang="en-US" dirty="0"/>
              <a:t> collection</a:t>
            </a:r>
          </a:p>
          <a:p>
            <a:endParaRPr lang="en-US" dirty="0"/>
          </a:p>
          <a:p>
            <a:r>
              <a:rPr lang="en-US" dirty="0" err="1"/>
              <a:t>Office.js</a:t>
            </a:r>
            <a:r>
              <a:rPr lang="en-US" dirty="0"/>
              <a:t> can be used to manipulate how images are displayed in a document, including the height, width and aspect ratios.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969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Office.js</a:t>
            </a:r>
            <a:r>
              <a:rPr lang="en-US" dirty="0"/>
              <a:t> allows tables to be inserted relative to paragraphs, ranges, and the body of a document.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insertTable</a:t>
            </a:r>
            <a:r>
              <a:rPr lang="en-US" dirty="0"/>
              <a:t> function accepts the table dimensions, the insert location, and a 2D array of data to display in the table</a:t>
            </a:r>
          </a:p>
          <a:p>
            <a:endParaRPr lang="en-US" dirty="0"/>
          </a:p>
          <a:p>
            <a:r>
              <a:rPr lang="en-US" dirty="0"/>
              <a:t>Only the document body and ranges expose a table collection property as tables do not exist within a paragraph, only relative to a paragraph.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retrieves all the tables in the body of a document.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sample is inserting a 3x3 table with data after a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final two samples show you how to retrieve specific properties of a table such as the </a:t>
            </a:r>
            <a:r>
              <a:rPr lang="en-US" dirty="0" err="1"/>
              <a:t>rowCount</a:t>
            </a:r>
            <a:r>
              <a:rPr lang="en-US" dirty="0"/>
              <a:t> and actual table data as a 2D array.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45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Content controls are bounded and potentially labeled regions in a document that serve as containers for specific types of content (similar to a field).</a:t>
            </a:r>
            <a:b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</a:br>
            <a:endParaRPr lang="en-US" sz="900" kern="1200" dirty="0">
              <a:solidFill>
                <a:srgbClr val="2F2F2F"/>
              </a:solidFill>
              <a:latin typeface="Segoe UI Light" pitchFamily="34" charset="0"/>
              <a:ea typeface="+mn-ea"/>
              <a:cs typeface="+mn-cs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900" dirty="0">
                <a:solidFill>
                  <a:srgbClr val="2F2F2F"/>
                </a:solidFill>
              </a:rPr>
              <a:t>Content controls add structure to an otherwise unstructured range on text.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900" kern="1200" dirty="0">
              <a:solidFill>
                <a:srgbClr val="2F2F2F"/>
              </a:solidFill>
              <a:latin typeface="Segoe UI Light" pitchFamily="34" charset="0"/>
              <a:ea typeface="+mn-ea"/>
              <a:cs typeface="+mn-cs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Individual content controls may contain contents such as images, tables, or paragraphs of formatted text. Currently, only rich text content controls are supported in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here is inserting a few paragraphs as HTML to the end of an existing paragraph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second sample is reading a paragraph as HTML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96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outlines the properties that can be set for a content control using </a:t>
            </a:r>
            <a:r>
              <a:rPr lang="en-US" dirty="0" err="1"/>
              <a:t>Office.js</a:t>
            </a:r>
            <a:r>
              <a:rPr lang="en-US" dirty="0"/>
              <a:t>, notice a number of properties to determine the appearance (ex: appearance, style, color) and many that are used to make the control easily referenceable such as tag.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951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</a:t>
            </a:r>
            <a:r>
              <a:rPr lang="en-US" baseline="0" dirty="0"/>
              <a:t> we will look at an add-in for Microsoft Word that manipulates text, paragraphs, and formatting of a document</a:t>
            </a: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Open the completed solution located in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Demos/04 All Complete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folder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install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run build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add-in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Launch the add-in using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Show </a:t>
            </a:r>
            <a:r>
              <a:rPr lang="en-US" sz="900" b="1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Taskpane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button in the ribbon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on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Insert Paragraph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insert a paragraph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Insert two more paragraphs and make sure there are no extra new lines (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ie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– empty paragraph)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 a custom style named </a:t>
            </a:r>
            <a:r>
              <a:rPr lang="en-US" sz="900" b="1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MyCustomStyle</a:t>
            </a:r>
            <a:endParaRPr lang="en-US" sz="900" b="1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on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Apply Style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apply a built-in style to the first paragraph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on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Apply Custom Style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apply your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MyCustomStyle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the last paragraph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on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Font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change the font of the second paragraph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Highlight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Click-to-run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click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Insert Abbreviation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add the (C2R) abbreviation to the end of the range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 365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and click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Add Version Info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append Office 2019 to the front of the range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Select the word several and click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Change Quantity Term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 replace the range several with many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15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105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1B8A5-A28A-4304-8371-25D67565D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Office 365 Platform offers a number of canvases for developers to embed customizations. Office add-ins are one of those canvases.</a:t>
            </a:r>
          </a:p>
        </p:txBody>
      </p:sp>
    </p:spTree>
    <p:extLst>
      <p:ext uri="{BB962C8B-B14F-4D97-AF65-F5344CB8AC3E}">
        <p14:creationId xmlns:p14="http://schemas.microsoft.com/office/powerpoint/2010/main" val="10912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All Office add-ins must call </a:t>
            </a:r>
            <a:r>
              <a:rPr lang="en-US" dirty="0" err="1"/>
              <a:t>Office.initialize</a:t>
            </a:r>
            <a:r>
              <a:rPr lang="en-US" dirty="0"/>
              <a:t> when a page first loads in the add-in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If using newer </a:t>
            </a:r>
            <a:r>
              <a:rPr lang="en-US" dirty="0" err="1"/>
              <a:t>Office.js</a:t>
            </a:r>
            <a:r>
              <a:rPr lang="en-US" dirty="0"/>
              <a:t> capabilities, it is important to check if the client supports those extensions. You can check this using the </a:t>
            </a:r>
            <a:r>
              <a:rPr lang="en-US" dirty="0" err="1"/>
              <a:t>requirements.isSetSupported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For Excel JavaScript APIs, you should get context using the </a:t>
            </a:r>
            <a:r>
              <a:rPr lang="en-US" dirty="0" err="1"/>
              <a:t>Excel.run</a:t>
            </a:r>
            <a:r>
              <a:rPr lang="en-US" dirty="0"/>
              <a:t> operation.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Using the context, you can load any properties you might need to work with.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Calling </a:t>
            </a:r>
            <a:r>
              <a:rPr lang="en-US" dirty="0" err="1"/>
              <a:t>context.sync</a:t>
            </a:r>
            <a:r>
              <a:rPr lang="en-US" dirty="0"/>
              <a:t> will execute a batch of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Context.sync</a:t>
            </a:r>
            <a:r>
              <a:rPr lang="en-US" dirty="0"/>
              <a:t> returns a promise that can be used to get results or a previous operation and/or perform new operations.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It is a best practice to catch and handle errors that might occur when working with the Excel APIs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7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Over 1 BILLION!!! </a:t>
            </a:r>
          </a:p>
          <a:p>
            <a:endParaRPr lang="en-US" sz="1600" dirty="0"/>
          </a:p>
          <a:p>
            <a:r>
              <a:rPr lang="en-US" sz="1600" dirty="0"/>
              <a:t>Am I talking about </a:t>
            </a:r>
            <a:r>
              <a:rPr lang="en-US" sz="1600" dirty="0" err="1"/>
              <a:t>MegaMillions</a:t>
            </a:r>
            <a:r>
              <a:rPr lang="en-US" sz="1600" dirty="0"/>
              <a:t>– Sadly, I did not win!</a:t>
            </a:r>
          </a:p>
          <a:p>
            <a:endParaRPr lang="en-US" sz="1600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No, I am talking about Office Users!!!    And you could impact impact thousands, maybe even millions of Users! With only a </a:t>
            </a:r>
            <a:r>
              <a:rPr lang="en-US" sz="1600" b="1" dirty="0"/>
              <a:t>text editor </a:t>
            </a:r>
            <a:r>
              <a:rPr lang="en-US" sz="1600" dirty="0"/>
              <a:t>and a </a:t>
            </a:r>
            <a:r>
              <a:rPr lang="en-US" sz="1600" b="1" dirty="0"/>
              <a:t>web server</a:t>
            </a:r>
            <a:r>
              <a:rPr lang="en-US" sz="1600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98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manipulating a Excel workbook, it is important to understand it’s hierarchy and how that relates to the objects you will work with in </a:t>
            </a:r>
            <a:r>
              <a:rPr lang="en-US" dirty="0" err="1"/>
              <a:t>Office.js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 seen in the previous slide, </a:t>
            </a:r>
            <a:r>
              <a:rPr lang="en-US" dirty="0" err="1"/>
              <a:t>Office.js</a:t>
            </a:r>
            <a:r>
              <a:rPr lang="en-US" dirty="0"/>
              <a:t> provides context to an add-in via </a:t>
            </a:r>
            <a:r>
              <a:rPr lang="en-US" dirty="0" err="1"/>
              <a:t>Excel.run</a:t>
            </a:r>
            <a:r>
              <a:rPr lang="en-US" dirty="0"/>
              <a:t>…that context contains a workbook property.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workbook 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contains worksheets, which contains a number of collections, including charts, tables,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pivotTables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, and more</a:t>
            </a:r>
            <a:r>
              <a:rPr lang="en-US" dirty="0"/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 err="1"/>
              <a:t>Office.js</a:t>
            </a:r>
            <a:r>
              <a:rPr lang="en-US" dirty="0"/>
              <a:t> allows you to easily traverse and manipulate this hierarchy.</a:t>
            </a:r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Many objects within a worksheet can be accessed directly from the workbook object, including tables and </a:t>
            </a:r>
            <a:r>
              <a:rPr lang="en-US" sz="900" kern="1200" dirty="0" err="1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pivotTables</a:t>
            </a:r>
            <a:r>
              <a:rPr lang="en-US" sz="900" kern="1200" dirty="0">
                <a:solidFill>
                  <a:srgbClr val="2F2F2F"/>
                </a:solidFill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Worksheets are aware of their siblings, with abilities to </a:t>
            </a:r>
            <a:r>
              <a:rPr lang="en-US" dirty="0" err="1"/>
              <a:t>getNext</a:t>
            </a:r>
            <a:r>
              <a:rPr lang="en-US" dirty="0"/>
              <a:t> and </a:t>
            </a:r>
            <a:r>
              <a:rPr lang="en-US" dirty="0" err="1"/>
              <a:t>getPrevious</a:t>
            </a:r>
            <a:endParaRPr lang="en-US" dirty="0"/>
          </a:p>
          <a:p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2F2F2F"/>
                </a:solidFill>
                <a:latin typeface="Segoe UI Semibold"/>
              </a:rPr>
              <a:t>You can get the active worksheet using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workbook.worksheets.getActiveWorkshee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 and set the active worksheet using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worksheet.activate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().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Office.js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also offers a number of events that developers can hook into for various worksheet actions by a user including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onActivated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onDeactivated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900" dirty="0" err="1">
                <a:solidFill>
                  <a:srgbClr val="2F2F2F"/>
                </a:solidFill>
                <a:latin typeface="Segoe UI Semibold"/>
              </a:rPr>
              <a:t>onSelectionChanged</a:t>
            </a:r>
            <a:r>
              <a:rPr lang="en-US" sz="900" dirty="0">
                <a:solidFill>
                  <a:srgbClr val="2F2F2F"/>
                </a:solidFill>
                <a:latin typeface="Segoe UI Semibold"/>
              </a:rPr>
              <a:t> and more.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509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examples of working with ranges, worksheets, and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we are getting a range based on address in the current worksheet, again, the current worksheet is available through </a:t>
            </a:r>
            <a:r>
              <a:rPr lang="en-US" dirty="0" err="1"/>
              <a:t>context.workbook.worksheets.getActiveWorksheet</a:t>
            </a:r>
            <a:r>
              <a:rPr lang="en-US" dirty="0"/>
              <a:t>()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adding a table to the current worksheet based on the range and naming it the ”</a:t>
            </a:r>
            <a:r>
              <a:rPr lang="en-US" dirty="0" err="1"/>
              <a:t>ExpensesTable</a:t>
            </a:r>
            <a:r>
              <a:rPr lang="en-US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this name to easily re-reference the table later as seen in the next code sample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we are setting the header row for the table using a 2D array.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also freeze the header row using the </a:t>
            </a:r>
            <a:r>
              <a:rPr lang="en-US" dirty="0" err="1"/>
              <a:t>freezePanes</a:t>
            </a:r>
            <a:r>
              <a:rPr lang="en-US" dirty="0"/>
              <a:t> collection on the worksheet and call </a:t>
            </a:r>
            <a:r>
              <a:rPr lang="en-US" dirty="0" err="1"/>
              <a:t>freezeRow</a:t>
            </a:r>
            <a:r>
              <a:rPr lang="en-US" dirty="0"/>
              <a:t>()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01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sample on this slide deletes the third row of a table. Notice we reference row three by an index of 1 because it is a zero-based index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next sample updates the values of the second row in a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finally, we add a few rows to the back and front of a table. The </a:t>
            </a:r>
            <a:r>
              <a:rPr lang="en-US" dirty="0" err="1"/>
              <a:t>rows.add</a:t>
            </a:r>
            <a:r>
              <a:rPr lang="en-US" dirty="0"/>
              <a:t> function takes the row index where to insert…null or -1 means to insert at the end. Anywhere other than the end and all the rows will shift down to accept the new row(s)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491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three simple samples for applying a filter, reapplying the filter after edits and clearing filters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184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demonstrates how to sort a table by one or more fields. In this case sorting by the second column descending followed by the third column ascending</a:t>
            </a:r>
          </a:p>
          <a:p>
            <a:r>
              <a:rPr lang="en-US" dirty="0"/>
              <a:t>You can also see how to reapply a sort after edits are made and how to clear a sort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752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sample shows how to insert a new chart and getting an existing chart based on a name.</a:t>
            </a:r>
          </a:p>
          <a:p>
            <a:r>
              <a:rPr lang="en-US" dirty="0"/>
              <a:t>The new chart is being defined as a clustered column chart, based on some table data, and asked Excel to figure out if it should be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charted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rowwise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columnwise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Below you can see how you can use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manipulate details to perfect a chart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3230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slide shows the script for adding a chart and all the support chart types…just about every chart type imaginable is supported.</a:t>
            </a:r>
          </a:p>
          <a:p>
            <a:endParaRPr lang="en-US" dirty="0"/>
          </a:p>
          <a:p>
            <a:r>
              <a:rPr lang="en-US" dirty="0"/>
              <a:t>The third parameter is the "</a:t>
            </a:r>
            <a:r>
              <a:rPr lang="en-US" dirty="0" err="1"/>
              <a:t>ChartSeriesBy</a:t>
            </a:r>
            <a:r>
              <a:rPr lang="en-US" dirty="0"/>
              <a:t>"  and indicates columns or rows and auto defaults to columns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2371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sample shows how to insert a new chart and getting an existing chart based on a name.</a:t>
            </a:r>
          </a:p>
          <a:p>
            <a:endParaRPr lang="en-US" dirty="0"/>
          </a:p>
          <a:p>
            <a:r>
              <a:rPr lang="en-US" dirty="0"/>
              <a:t>The new chart is being defined as a clustered column chart, based on some table data, and asked Excel to figure out if it should be 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charted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rowwise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or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columnwise</a:t>
            </a:r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Below you can see how you can use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Office.js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to manipulate details to perfect a chart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9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demo,</a:t>
            </a:r>
            <a:r>
              <a:rPr lang="en-US" baseline="0" dirty="0"/>
              <a:t> we will look at an add-in for Microsoft Excel that manipulates tables and charts in an Excel Workbook</a:t>
            </a: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Open the completed solution located in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Demos/04 All Complete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folder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install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run build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Run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npm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start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Side-load the add-in</a:t>
            </a:r>
          </a:p>
          <a:p>
            <a:pPr marL="388712" marR="0" lvl="1" indent="-1714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900" b="0" kern="1200" baseline="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Launch the add-in using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Show </a:t>
            </a:r>
            <a:r>
              <a:rPr lang="en-US" sz="900" b="1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Taskpane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button in the ribbon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 Table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button to demonstrate table creation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Filter Table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demonstrate the table being filtered by category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Sort Table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demonstrate sorting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Create Chart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create a chart</a:t>
            </a: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Click the </a:t>
            </a:r>
            <a:r>
              <a:rPr lang="en-US" sz="900" b="1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Freeze Header 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button to freeze the header row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548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context and batch operations to Word, and this is common for the </a:t>
            </a:r>
            <a:r>
              <a:rPr lang="en-US" dirty="0" err="1"/>
              <a:t>Office.js</a:t>
            </a:r>
            <a:r>
              <a:rPr lang="en-US" dirty="0"/>
              <a:t> API in general </a:t>
            </a:r>
          </a:p>
          <a:p>
            <a:endParaRPr lang="en-US" dirty="0"/>
          </a:p>
          <a:p>
            <a:r>
              <a:rPr lang="en-US" dirty="0"/>
              <a:t>Easily manipulate the Excel hierarchy of objects</a:t>
            </a:r>
          </a:p>
          <a:p>
            <a:endParaRPr lang="en-US" dirty="0"/>
          </a:p>
          <a:p>
            <a:r>
              <a:rPr lang="en-US" dirty="0"/>
              <a:t>Rich table, range, and chart support</a:t>
            </a:r>
          </a:p>
          <a:p>
            <a:endParaRPr lang="en-US" dirty="0"/>
          </a:p>
          <a:p>
            <a:r>
              <a:rPr lang="en-US" dirty="0"/>
              <a:t>Deep support for responding to events in Excel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B82ED-0779-4F14-8A48-FF3E52D7E1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7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68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067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003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side loading and debugging</a:t>
            </a:r>
            <a:r>
              <a:rPr lang="en-US" baseline="0" dirty="0"/>
              <a:t> </a:t>
            </a:r>
            <a:r>
              <a:rPr lang="en-US" baseline="0" dirty="0" err="1"/>
              <a:t>Vue</a:t>
            </a:r>
            <a:r>
              <a:rPr lang="en-US" baseline="0" dirty="0"/>
              <a:t> add-ins, the approach is unchanged. Office Online is available to all developer environments as involves uploading the add-in xml manifest through a new Office document in Office Online (via OneDrive). Debugging can be done with the browser developer tools. </a:t>
            </a:r>
          </a:p>
          <a:p>
            <a:endParaRPr lang="en-US" baseline="0" dirty="0"/>
          </a:p>
          <a:p>
            <a:r>
              <a:rPr lang="en-US" baseline="0" dirty="0"/>
              <a:t>For Windows users, you can side load the add-in by creating a local network share, placing the add-in xml manifest in that share, and configuring the Office Client to look for add-ins in this location (via the Trusted Add-in Catalog settings of Trust Center). Visual Studio users can even attach a debugger to task pane add-ins running in the Win32 Office client.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0039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503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Central deployment of a simple </a:t>
            </a:r>
            <a:r>
              <a:rPr lang="en-US" sz="900" b="0" kern="1200" baseline="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addin</a:t>
            </a:r>
            <a:r>
              <a:rPr lang="en-US" sz="900" b="0" kern="1200" baseline="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09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05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35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content  - slides, labs and more is in the first link above!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3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492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where do </a:t>
            </a:r>
            <a:r>
              <a:rPr lang="en-US" dirty="0" err="1"/>
              <a:t>Addin’s</a:t>
            </a:r>
            <a:r>
              <a:rPr lang="en-US" dirty="0"/>
              <a:t> fit in </a:t>
            </a:r>
            <a:r>
              <a:rPr lang="en-US" dirty="0" err="1"/>
              <a:t>Microsofts</a:t>
            </a:r>
            <a:r>
              <a:rPr lang="en-US" dirty="0"/>
              <a:t> strategy?</a:t>
            </a:r>
          </a:p>
          <a:p>
            <a:endParaRPr lang="en-US" dirty="0"/>
          </a:p>
          <a:p>
            <a:r>
              <a:rPr lang="en-US" dirty="0"/>
              <a:t>They are part of the document and applications canvas’ in desktop applications, mobile applications and web applications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11/3/18 8:13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5241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Pete Skelly, thanks for coming. I hope this was helpful in some way. </a:t>
            </a:r>
          </a:p>
          <a:p>
            <a:endParaRPr lang="en-US" dirty="0"/>
          </a:p>
          <a:p>
            <a:r>
              <a:rPr lang="en-US" dirty="0"/>
              <a:t> My info is up here if you would like to reach out for more information...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FB243-3016-4798-9CB3-7F16D7B1C2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84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977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0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We've all created web sites... some uglier than others.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many folks have  created websites that access Web services, storage?   Anyone using the MS Graph currently ?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Office add-in is a </a:t>
            </a:r>
            <a:r>
              <a:rPr lang="en-US" i="1" dirty="0"/>
              <a:t>web site </a:t>
            </a:r>
            <a:r>
              <a:rPr lang="en-US" dirty="0"/>
              <a:t>(web app), made up of HTML, CSS, JavaScript/TypeScript, and whatever libraries you like to use to build web apps.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Creating an </a:t>
            </a:r>
            <a:r>
              <a:rPr lang="en-US" dirty="0" err="1"/>
              <a:t>AddIn</a:t>
            </a:r>
            <a:r>
              <a:rPr lang="en-US" dirty="0"/>
              <a:t> project  ADDs a simple manifest and reference the </a:t>
            </a:r>
            <a:r>
              <a:rPr lang="en-US" dirty="0" err="1"/>
              <a:t>Office.js</a:t>
            </a:r>
            <a:r>
              <a:rPr lang="en-US" dirty="0"/>
              <a:t> libraries to interact with Office client apps, 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have yourself some serious power and the ability to impact thousands or millions of those 1 BILLION USERS!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MAGIC!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0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really magic!  As with everything these take some time and effort to learn.  </a:t>
            </a:r>
          </a:p>
          <a:p>
            <a:endParaRPr lang="en-US" dirty="0"/>
          </a:p>
          <a:p>
            <a:r>
              <a:rPr lang="en-US" dirty="0"/>
              <a:t>Thankfully it is really easy to get started!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0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mentioned, an </a:t>
            </a:r>
            <a:r>
              <a:rPr lang="en-US" dirty="0" err="1"/>
              <a:t>addin</a:t>
            </a:r>
            <a:r>
              <a:rPr lang="en-US" dirty="0"/>
              <a:t> really is just a manifest that references where your specific </a:t>
            </a:r>
            <a:r>
              <a:rPr lang="en-US" dirty="0" err="1"/>
              <a:t>addin</a:t>
            </a:r>
            <a:r>
              <a:rPr lang="en-US" dirty="0"/>
              <a:t> code lives, </a:t>
            </a:r>
          </a:p>
          <a:p>
            <a:endParaRPr lang="en-US" dirty="0"/>
          </a:p>
          <a:p>
            <a:r>
              <a:rPr lang="en-US" dirty="0"/>
              <a:t>some instructions for the </a:t>
            </a:r>
            <a:r>
              <a:rPr lang="en-US" dirty="0" err="1"/>
              <a:t>Addin</a:t>
            </a:r>
            <a:r>
              <a:rPr lang="en-US" dirty="0"/>
              <a:t> API and hosting app for UI and interactions and events</a:t>
            </a:r>
          </a:p>
          <a:p>
            <a:endParaRPr lang="en-US" dirty="0"/>
          </a:p>
          <a:p>
            <a:r>
              <a:rPr lang="en-US" dirty="0"/>
              <a:t>and you have an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02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any text editor, and the old Visual Studio standby still works if you prefer it.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11/3/18 8:13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61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F66B8-3DC8-48E8-AE57-528C32C2E65E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816C1-C206-40D4-9308-D4CDC7755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7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2857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6790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13301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18055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3525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23542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89125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235427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76474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918BEAC-10EB-491A-B124-0FDEBCEFA62E}"/>
              </a:ext>
            </a:extLst>
          </p:cNvPr>
          <p:cNvGrpSpPr/>
          <p:nvPr userDrawn="1"/>
        </p:nvGrpSpPr>
        <p:grpSpPr>
          <a:xfrm>
            <a:off x="3249827" y="0"/>
            <a:ext cx="9186648" cy="6351373"/>
            <a:chOff x="1944687" y="0"/>
            <a:chExt cx="10491788" cy="69945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6A2289-FFBC-4755-862E-CF4179DE706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4687" y="0"/>
              <a:ext cx="10491788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CFACA-7254-49F3-AAEF-F54B21255F87}"/>
                </a:ext>
              </a:extLst>
            </p:cNvPr>
            <p:cNvSpPr/>
            <p:nvPr userDrawn="1"/>
          </p:nvSpPr>
          <p:spPr bwMode="auto">
            <a:xfrm>
              <a:off x="1944687" y="0"/>
              <a:ext cx="6756944" cy="6994525"/>
            </a:xfrm>
            <a:prstGeom prst="rect">
              <a:avLst/>
            </a:prstGeom>
            <a:gradFill flip="none" rotWithShape="1">
              <a:gsLst>
                <a:gs pos="61000">
                  <a:srgbClr val="FFFFFF">
                    <a:alpha val="88000"/>
                  </a:srgbClr>
                </a:gs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9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620" y="621736"/>
            <a:ext cx="6048677" cy="2409225"/>
          </a:xfrm>
        </p:spPr>
        <p:txBody>
          <a:bodyPr anchor="b">
            <a:normAutofit/>
          </a:bodyPr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73687" y="773988"/>
            <a:ext cx="3320633" cy="108888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2118" y="3030961"/>
            <a:ext cx="6053958" cy="2875527"/>
          </a:xfrm>
        </p:spPr>
        <p:txBody>
          <a:bodyPr>
            <a:normAutofit/>
          </a:bodyPr>
          <a:lstStyle>
            <a:lvl1pPr marL="0" indent="0" algn="ctr">
              <a:buNone/>
              <a:defRPr sz="1836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5DB6FA-2E0F-B14A-9452-48069D5FE75A}"/>
              </a:ext>
            </a:extLst>
          </p:cNvPr>
          <p:cNvSpPr txBox="1"/>
          <p:nvPr userDrawn="1"/>
        </p:nvSpPr>
        <p:spPr>
          <a:xfrm>
            <a:off x="10287835" y="6493126"/>
            <a:ext cx="22831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2018 Atlanta Edition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E95EF27-C7C9-F743-AACF-FCADC1D04522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669976991"/>
              </p:ext>
            </p:extLst>
          </p:nvPr>
        </p:nvGraphicFramePr>
        <p:xfrm>
          <a:off x="0" y="6508794"/>
          <a:ext cx="3400116" cy="485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9" name="Acrobat Document" r:id="rId34" imgW="3333750" imgH="476250" progId="AcroExch.Document.DC">
                  <p:embed/>
                </p:oleObj>
              </mc:Choice>
              <mc:Fallback>
                <p:oleObj name="Acrobat Document" r:id="rId34" imgW="3333750" imgH="47625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066E8A1-6F80-4E19-97FF-24A9C137E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0" y="6508794"/>
                        <a:ext cx="3400116" cy="485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8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540" r:id="rId14"/>
    <p:sldLayoutId id="2147484541" r:id="rId15"/>
    <p:sldLayoutId id="2147484542" r:id="rId16"/>
    <p:sldLayoutId id="2147484543" r:id="rId17"/>
    <p:sldLayoutId id="2147484544" r:id="rId18"/>
    <p:sldLayoutId id="2147484545" r:id="rId19"/>
    <p:sldLayoutId id="2147484546" r:id="rId20"/>
    <p:sldLayoutId id="2147484299" r:id="rId21"/>
    <p:sldLayoutId id="2147484580" r:id="rId22"/>
    <p:sldLayoutId id="2147484581" r:id="rId23"/>
    <p:sldLayoutId id="2147484582" r:id="rId24"/>
    <p:sldLayoutId id="2147484583" r:id="rId25"/>
    <p:sldLayoutId id="2147484584" r:id="rId26"/>
    <p:sldLayoutId id="2147484585" r:id="rId27"/>
    <p:sldLayoutId id="2147484586" r:id="rId28"/>
    <p:sldLayoutId id="2147484587" r:id="rId29"/>
    <p:sldLayoutId id="2147484588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3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28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5" Type="http://schemas.microsoft.com/office/2007/relationships/hdphoto" Target="../media/hdphoto1.wdp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gi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eDev/TrainingContent" TargetMode="External"/><Relationship Id="rId7" Type="http://schemas.openxmlformats.org/officeDocument/2006/relationships/hyperlink" Target="https://docs.microsoft.com/en-us/office/dev/add-ins/testing/test-debug-office-add-in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microsoft.com/en-us/office/dev/add-ins/reference/javascript-api-for-office?view=office-js" TargetMode="External"/><Relationship Id="rId5" Type="http://schemas.openxmlformats.org/officeDocument/2006/relationships/hyperlink" Target="https://developer.microsoft.com/en-us/fabric" TargetMode="External"/><Relationship Id="rId4" Type="http://schemas.openxmlformats.org/officeDocument/2006/relationships/hyperlink" Target="https://docs.microsoft.com/en-us/office/dev/add-in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pskel.me/44" TargetMode="External"/><Relationship Id="rId4" Type="http://schemas.openxmlformats.org/officeDocument/2006/relationships/hyperlink" Target="http://aka.ms/2018GlobalOffice365DevBootcampSurvey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skel.me/40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pskel.me/43" TargetMode="External"/><Relationship Id="rId5" Type="http://schemas.openxmlformats.org/officeDocument/2006/relationships/hyperlink" Target="https://pskel.me/42" TargetMode="External"/><Relationship Id="rId4" Type="http://schemas.openxmlformats.org/officeDocument/2006/relationships/hyperlink" Target="https://pskel.me/41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3.gif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2B133-B76F-7A48-996E-4F24B628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9" y="1174021"/>
            <a:ext cx="5206548" cy="140176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DBD747-4305-3947-A60E-8402A6935C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31430" y="3217115"/>
            <a:ext cx="4013906" cy="1053671"/>
          </a:xfrm>
        </p:spPr>
        <p:txBody>
          <a:bodyPr/>
          <a:lstStyle/>
          <a:p>
            <a:r>
              <a:rPr lang="en-US" sz="2800" dirty="0"/>
              <a:t>WIFI:  </a:t>
            </a:r>
            <a:r>
              <a:rPr lang="en-US" sz="2800" dirty="0" err="1"/>
              <a:t>msftguest</a:t>
            </a:r>
            <a:r>
              <a:rPr lang="en-US" sz="2800" dirty="0"/>
              <a:t> </a:t>
            </a:r>
          </a:p>
          <a:p>
            <a:r>
              <a:rPr lang="en-US" sz="2800" dirty="0"/>
              <a:t>Code: msevent29xj</a:t>
            </a:r>
          </a:p>
        </p:txBody>
      </p:sp>
    </p:spTree>
    <p:extLst>
      <p:ext uri="{BB962C8B-B14F-4D97-AF65-F5344CB8AC3E}">
        <p14:creationId xmlns:p14="http://schemas.microsoft.com/office/powerpoint/2010/main" val="140356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11502" y="2659181"/>
            <a:ext cx="4567518" cy="1223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11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998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Make your solution </a:t>
            </a:r>
            <a:br>
              <a:rPr lang="en-US" sz="3998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998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part of Office canvases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11504" y="4571273"/>
            <a:ext cx="3817975" cy="1111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2114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>
                <a:ln w="3175">
                  <a:noFill/>
                </a:ln>
                <a:solidFill>
                  <a:srgbClr val="1A1A1A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</a:t>
            </a:r>
            <a:br>
              <a:rPr lang="en-US" sz="2400" kern="0">
                <a:ln w="3175">
                  <a:noFill/>
                </a:ln>
                <a:solidFill>
                  <a:srgbClr val="1A1A1A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</a:br>
            <a:r>
              <a:rPr lang="en-US" sz="2400" kern="0">
                <a:ln w="3175">
                  <a:noFill/>
                </a:ln>
                <a:solidFill>
                  <a:srgbClr val="1A1A1A"/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web technologies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9929A-4488-44A5-9962-E5CA14A18212}"/>
              </a:ext>
            </a:extLst>
          </p:cNvPr>
          <p:cNvGrpSpPr/>
          <p:nvPr/>
        </p:nvGrpSpPr>
        <p:grpSpPr>
          <a:xfrm>
            <a:off x="5860632" y="2354588"/>
            <a:ext cx="6573763" cy="2285351"/>
            <a:chOff x="5860580" y="2354425"/>
            <a:chExt cx="6574696" cy="2285676"/>
          </a:xfrm>
        </p:grpSpPr>
        <p:grpSp>
          <p:nvGrpSpPr>
            <p:cNvPr id="10" name="Group 9"/>
            <p:cNvGrpSpPr/>
            <p:nvPr/>
          </p:nvGrpSpPr>
          <p:grpSpPr>
            <a:xfrm>
              <a:off x="5860580" y="2354425"/>
              <a:ext cx="6574696" cy="2285676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91414" rIns="182828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r>
                  <a:rPr lang="en-US" sz="2400" kern="0" spc="-2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Cross </a:t>
                </a:r>
              </a:p>
              <a:p>
                <a:pPr defTabSz="914049">
                  <a:defRPr/>
                </a:pPr>
                <a:r>
                  <a:rPr lang="en-US" sz="2400" kern="0" spc="-2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platform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27424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9027" y="2911929"/>
              <a:ext cx="1886332" cy="133623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37"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32" y="2457658"/>
              <a:ext cx="1226392" cy="865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426" y="3464013"/>
              <a:ext cx="1807624" cy="10517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C43BF-6CAF-4FE2-9F54-68DEA8362EA6}"/>
              </a:ext>
            </a:extLst>
          </p:cNvPr>
          <p:cNvGrpSpPr/>
          <p:nvPr/>
        </p:nvGrpSpPr>
        <p:grpSpPr>
          <a:xfrm>
            <a:off x="5860631" y="995"/>
            <a:ext cx="6250504" cy="2285350"/>
            <a:chOff x="5860580" y="497"/>
            <a:chExt cx="6251390" cy="2285675"/>
          </a:xfrm>
        </p:grpSpPr>
        <p:grpSp>
          <p:nvGrpSpPr>
            <p:cNvPr id="9" name="Group 8"/>
            <p:cNvGrpSpPr/>
            <p:nvPr/>
          </p:nvGrpSpPr>
          <p:grpSpPr>
            <a:xfrm>
              <a:off x="5860580" y="497"/>
              <a:ext cx="2643333" cy="2285675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91414" rIns="182828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r>
                  <a:rPr lang="en-US" sz="2400" kern="0" spc="-2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Web technologies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27424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8130" y="371752"/>
              <a:ext cx="3283840" cy="1607322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727" r="27550" b="9086"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22" t="13650" r="23861" b="19342"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7299"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76D76-36B0-44B9-8286-A52839F036F8}"/>
              </a:ext>
            </a:extLst>
          </p:cNvPr>
          <p:cNvGrpSpPr/>
          <p:nvPr/>
        </p:nvGrpSpPr>
        <p:grpSpPr>
          <a:xfrm>
            <a:off x="5860631" y="4708182"/>
            <a:ext cx="6064066" cy="2285351"/>
            <a:chOff x="5860580" y="4708353"/>
            <a:chExt cx="6064926" cy="2285676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580" y="4708353"/>
              <a:ext cx="2643333" cy="2285676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91414" rIns="182828" bIns="9141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r>
                  <a:rPr lang="en-US" sz="2400" kern="0" spc="-20">
                    <a:solidFill>
                      <a:srgbClr val="FFFFFF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Modern distribution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242" tIns="27424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49">
                  <a:defRPr/>
                </a:pPr>
                <a:endParaRPr lang="en-US" sz="2400" kern="0" spc="-20"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13634" y="4820747"/>
              <a:ext cx="2811872" cy="1736342"/>
              <a:chOff x="9238463" y="2784943"/>
              <a:chExt cx="2008974" cy="122748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08215" y="2993671"/>
                <a:ext cx="276272" cy="414160"/>
                <a:chOff x="9226552" y="2558737"/>
                <a:chExt cx="284777" cy="426912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26552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49237" y="2862205"/>
                  <a:ext cx="250477" cy="123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224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199" kern="0"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latin typeface="Segoe UI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521445" y="3277484"/>
                <a:ext cx="1443020" cy="534252"/>
                <a:chOff x="9794741" y="2320746"/>
                <a:chExt cx="1487446" cy="550701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94741" y="2320746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41629" y="2748004"/>
                  <a:ext cx="1134372" cy="123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224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199" kern="0" dirty="0"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latin typeface="Segoe UI"/>
                    </a:rPr>
                    <a:t>Centralized Deployment</a:t>
                  </a:r>
                </a:p>
              </p:txBody>
            </p:sp>
          </p:grpSp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38463" y="2784943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9">
                  <a:solidFill>
                    <a:srgbClr val="FFFFFF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84995" y="1606066"/>
            <a:ext cx="817186" cy="780423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3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691D-EE29-4FD8-B503-C3EA334B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Office Add-ins: Building Blocks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EFD5D-511A-482D-86E5-97DD9EF93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6" y="1201326"/>
            <a:ext cx="7447189" cy="525143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D9625D6-3518-4940-A724-2F617BDFCA8B}"/>
              </a:ext>
            </a:extLst>
          </p:cNvPr>
          <p:cNvGrpSpPr/>
          <p:nvPr/>
        </p:nvGrpSpPr>
        <p:grpSpPr>
          <a:xfrm>
            <a:off x="4161729" y="1223486"/>
            <a:ext cx="7188168" cy="1390948"/>
            <a:chOff x="4079632" y="1436196"/>
            <a:chExt cx="7047863" cy="13637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B904E5-2B15-4FA0-80C7-CA14B30DCDCB}"/>
                </a:ext>
              </a:extLst>
            </p:cNvPr>
            <p:cNvSpPr txBox="1"/>
            <p:nvPr/>
          </p:nvSpPr>
          <p:spPr>
            <a:xfrm>
              <a:off x="8232742" y="1436196"/>
              <a:ext cx="2894753" cy="1363798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Extension Points</a:t>
              </a:r>
            </a:p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(Add-in commands, </a:t>
              </a:r>
              <a:b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</a:br>
              <a: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custom functions,…)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50A54A4-0363-427F-B188-E99070FD4282}"/>
                </a:ext>
              </a:extLst>
            </p:cNvPr>
            <p:cNvSpPr/>
            <p:nvPr/>
          </p:nvSpPr>
          <p:spPr bwMode="auto">
            <a:xfrm>
              <a:off x="4079632" y="1573024"/>
              <a:ext cx="594678" cy="262170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3E3DCFF-C182-469C-8968-A9CFB517018A}"/>
                </a:ext>
              </a:extLst>
            </p:cNvPr>
            <p:cNvSpPr/>
            <p:nvPr/>
          </p:nvSpPr>
          <p:spPr bwMode="auto">
            <a:xfrm>
              <a:off x="7083938" y="1771084"/>
              <a:ext cx="594678" cy="672905"/>
            </a:xfrm>
            <a:prstGeom prst="roundRect">
              <a:avLst/>
            </a:prstGeom>
            <a:solidFill>
              <a:schemeClr val="accent1">
                <a:alpha val="2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DB47A4-7D77-489F-BEF2-88618BA544E0}"/>
              </a:ext>
            </a:extLst>
          </p:cNvPr>
          <p:cNvGrpSpPr/>
          <p:nvPr/>
        </p:nvGrpSpPr>
        <p:grpSpPr>
          <a:xfrm>
            <a:off x="3379123" y="2465966"/>
            <a:ext cx="8000806" cy="3751012"/>
            <a:chOff x="3312302" y="2654423"/>
            <a:chExt cx="7844640" cy="36777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C4B63-B9E7-417F-B772-962176BFF7F5}"/>
                </a:ext>
              </a:extLst>
            </p:cNvPr>
            <p:cNvSpPr txBox="1"/>
            <p:nvPr/>
          </p:nvSpPr>
          <p:spPr>
            <a:xfrm>
              <a:off x="8226603" y="3314828"/>
              <a:ext cx="2930339" cy="1031399"/>
            </a:xfrm>
            <a:prstGeom prst="rect">
              <a:avLst/>
            </a:prstGeom>
            <a:noFill/>
          </p:spPr>
          <p:txBody>
            <a:bodyPr wrap="non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Containers</a:t>
              </a:r>
            </a:p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(</a:t>
              </a:r>
              <a:r>
                <a:rPr lang="en-US" sz="2400" dirty="0" err="1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Taskpane</a:t>
              </a:r>
              <a: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, Dialog,…)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C35EA2E-DBDF-4435-879E-845A602E1E2D}"/>
                </a:ext>
              </a:extLst>
            </p:cNvPr>
            <p:cNvSpPr/>
            <p:nvPr/>
          </p:nvSpPr>
          <p:spPr bwMode="auto">
            <a:xfrm>
              <a:off x="3312302" y="3988932"/>
              <a:ext cx="2333958" cy="2053781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4E6DC99-C781-491D-AE35-18A236886F05}"/>
                </a:ext>
              </a:extLst>
            </p:cNvPr>
            <p:cNvSpPr/>
            <p:nvPr/>
          </p:nvSpPr>
          <p:spPr bwMode="auto">
            <a:xfrm>
              <a:off x="6095999" y="2654423"/>
              <a:ext cx="1729741" cy="367779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3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669ACC9-CC2E-4438-8CB7-0BFB8C75EE4B}"/>
              </a:ext>
            </a:extLst>
          </p:cNvPr>
          <p:cNvGrpSpPr/>
          <p:nvPr/>
        </p:nvGrpSpPr>
        <p:grpSpPr>
          <a:xfrm>
            <a:off x="3524050" y="2753392"/>
            <a:ext cx="8582946" cy="3782378"/>
            <a:chOff x="3454400" y="2936240"/>
            <a:chExt cx="8415417" cy="37085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9A181D-37BE-49C9-AB30-239C4A750FFD}"/>
                </a:ext>
              </a:extLst>
            </p:cNvPr>
            <p:cNvSpPr txBox="1"/>
            <p:nvPr/>
          </p:nvSpPr>
          <p:spPr>
            <a:xfrm>
              <a:off x="8173690" y="5016561"/>
              <a:ext cx="3696127" cy="1628229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b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Web Views</a:t>
              </a:r>
            </a:p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4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(HTML/CSS/JavaScript)</a:t>
              </a:r>
            </a:p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Use </a:t>
              </a:r>
              <a:r>
                <a:rPr lang="en-US" sz="1599" b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Office.js </a:t>
              </a:r>
              <a:r>
                <a:rPr lang="en-US" sz="1599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to interact with office</a:t>
              </a:r>
            </a:p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599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Optionally: Use </a:t>
              </a:r>
              <a:r>
                <a:rPr lang="en-US" sz="1599" b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Office UI Fabric</a:t>
              </a:r>
              <a:endParaRPr lang="en-US" sz="2400" b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2440B9-85B3-48A5-9607-295FC443D37A}"/>
                </a:ext>
              </a:extLst>
            </p:cNvPr>
            <p:cNvSpPr/>
            <p:nvPr/>
          </p:nvSpPr>
          <p:spPr bwMode="auto">
            <a:xfrm>
              <a:off x="3454400" y="4124960"/>
              <a:ext cx="2062480" cy="1788160"/>
            </a:xfrm>
            <a:prstGeom prst="roundRect">
              <a:avLst/>
            </a:prstGeom>
            <a:solidFill>
              <a:schemeClr val="accent4">
                <a:lumMod val="75000"/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AA4B88F-191E-44E3-B133-CCFF5DBFF994}"/>
                </a:ext>
              </a:extLst>
            </p:cNvPr>
            <p:cNvSpPr/>
            <p:nvPr/>
          </p:nvSpPr>
          <p:spPr bwMode="auto">
            <a:xfrm>
              <a:off x="6228080" y="2936240"/>
              <a:ext cx="1501336" cy="3395980"/>
            </a:xfrm>
            <a:prstGeom prst="roundRect">
              <a:avLst/>
            </a:prstGeom>
            <a:solidFill>
              <a:schemeClr val="accent4">
                <a:lumMod val="75000"/>
                <a:alpha val="2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7565" rIns="0" bIns="4756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32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41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“Meta – Demo Yeah”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C5EBE-F940-5342-B84F-77EA78FDE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64" y="1563762"/>
            <a:ext cx="6675516" cy="416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05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159" name="Content Placeholder 6">
            <a:extLst/>
          </p:cNvPr>
          <p:cNvSpPr txBox="1">
            <a:spLocks/>
          </p:cNvSpPr>
          <p:nvPr/>
        </p:nvSpPr>
        <p:spPr>
          <a:xfrm>
            <a:off x="9304227" y="1714015"/>
            <a:ext cx="2899977" cy="29411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lvl="1">
              <a:spcAft>
                <a:spcPts val="600"/>
              </a:spcAft>
              <a:defRPr>
                <a:solidFill>
                  <a:schemeClr val="accent1"/>
                </a:solidFill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Task pane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Dialog box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</a:t>
            </a: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13927" y="1332743"/>
            <a:ext cx="3219346" cy="382254"/>
            <a:chOff x="8739447" y="1306428"/>
            <a:chExt cx="3156956" cy="374846"/>
          </a:xfrm>
        </p:grpSpPr>
        <p:sp>
          <p:nvSpPr>
            <p:cNvPr id="146" name="Rectangle 145"/>
            <p:cNvSpPr/>
            <p:nvPr/>
          </p:nvSpPr>
          <p:spPr>
            <a:xfrm>
              <a:off x="9122182" y="1306428"/>
              <a:ext cx="277422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Common across canvases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739447" y="1491094"/>
              <a:ext cx="382735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/>
          <p:cNvSpPr/>
          <p:nvPr/>
        </p:nvSpPr>
        <p:spPr>
          <a:xfrm>
            <a:off x="575985" y="5124079"/>
            <a:ext cx="1439916" cy="95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Canvas specific</a:t>
            </a:r>
          </a:p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3129" y="4738145"/>
            <a:ext cx="1406339" cy="1324247"/>
            <a:chOff x="2129285" y="4645833"/>
            <a:chExt cx="1379085" cy="1298583"/>
          </a:xfrm>
        </p:grpSpPr>
        <p:sp>
          <p:nvSpPr>
            <p:cNvPr id="161" name="Rectangle 160"/>
            <p:cNvSpPr/>
            <p:nvPr/>
          </p:nvSpPr>
          <p:spPr>
            <a:xfrm>
              <a:off x="2129285" y="5224343"/>
              <a:ext cx="1379085" cy="72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import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Dictionary</a:t>
              </a:r>
            </a:p>
          </p:txBody>
        </p: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2431359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07847" y="4738142"/>
            <a:ext cx="1951325" cy="1324247"/>
            <a:chOff x="4222632" y="4645833"/>
            <a:chExt cx="1913509" cy="1298584"/>
          </a:xfrm>
        </p:grpSpPr>
        <p:sp>
          <p:nvSpPr>
            <p:cNvPr id="162" name="Rectangle 161"/>
            <p:cNvSpPr/>
            <p:nvPr/>
          </p:nvSpPr>
          <p:spPr>
            <a:xfrm>
              <a:off x="4222632" y="5224343"/>
              <a:ext cx="1913509" cy="72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Connectors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Actionable emails</a:t>
              </a:r>
            </a:p>
          </p:txBody>
        </p:sp>
        <p:cxnSp>
          <p:nvCxnSpPr>
            <p:cNvPr id="164" name="Straight Connector 163"/>
            <p:cNvCxnSpPr>
              <a:cxnSpLocks/>
            </p:cNvCxnSpPr>
            <p:nvPr/>
          </p:nvCxnSpPr>
          <p:spPr>
            <a:xfrm>
              <a:off x="447564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98159" y="4738144"/>
            <a:ext cx="1422833" cy="1338759"/>
            <a:chOff x="6664682" y="4645833"/>
            <a:chExt cx="1395259" cy="1312814"/>
          </a:xfrm>
        </p:grpSpPr>
        <p:sp>
          <p:nvSpPr>
            <p:cNvPr id="163" name="Rectangle 162"/>
            <p:cNvSpPr/>
            <p:nvPr/>
          </p:nvSpPr>
          <p:spPr>
            <a:xfrm>
              <a:off x="6664682" y="5224343"/>
              <a:ext cx="1395259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Navigation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Branding</a:t>
              </a:r>
            </a:p>
          </p:txBody>
        </p:sp>
        <p:cxnSp>
          <p:nvCxnSpPr>
            <p:cNvPr id="165" name="Straight Connector 164"/>
            <p:cNvCxnSpPr>
              <a:cxnSpLocks/>
            </p:cNvCxnSpPr>
            <p:nvPr/>
          </p:nvCxnSpPr>
          <p:spPr>
            <a:xfrm>
              <a:off x="698700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04714" y="1303028"/>
            <a:ext cx="8509212" cy="3659242"/>
            <a:chOff x="395141" y="1277288"/>
            <a:chExt cx="8344306" cy="3588327"/>
          </a:xfrm>
        </p:grpSpPr>
        <p:sp>
          <p:nvSpPr>
            <p:cNvPr id="169" name="Rectangle 168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35" name="Group 234" descr="illustration of a document canvas on a mobile device"/>
          <p:cNvGrpSpPr/>
          <p:nvPr/>
        </p:nvGrpSpPr>
        <p:grpSpPr>
          <a:xfrm>
            <a:off x="2173130" y="1993083"/>
            <a:ext cx="1700533" cy="2713271"/>
            <a:chOff x="2129285" y="1953970"/>
            <a:chExt cx="1667578" cy="2660689"/>
          </a:xfrm>
        </p:grpSpPr>
        <p:sp>
          <p:nvSpPr>
            <p:cNvPr id="236" name="TextBox 235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38" name="Rectangle 237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/>
                <a:p>
                  <a:pPr marL="0" marR="0" lvl="0" indent="0" algn="l" defTabSz="93241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Rectangle 241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Rectangle 250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53" name="Partial Circle 252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Partial Circle 253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8" name="Group 257" descr="Illustration of a conversation interface on a laptop"/>
          <p:cNvGrpSpPr/>
          <p:nvPr/>
        </p:nvGrpSpPr>
        <p:grpSpPr>
          <a:xfrm>
            <a:off x="3990494" y="2789188"/>
            <a:ext cx="2667693" cy="1948956"/>
            <a:chOff x="3911429" y="2734647"/>
            <a:chExt cx="2615994" cy="1911186"/>
          </a:xfrm>
        </p:grpSpPr>
        <p:sp>
          <p:nvSpPr>
            <p:cNvPr id="259" name="TextBox 258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2" name="Rectangle 28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3" name="Straight Connector 26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77" name="Rectangle 27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7" name="Straight Connector 26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Group 288" descr="Illustration of a web page loaded in a browser"/>
          <p:cNvGrpSpPr/>
          <p:nvPr/>
        </p:nvGrpSpPr>
        <p:grpSpPr>
          <a:xfrm>
            <a:off x="6824715" y="1993081"/>
            <a:ext cx="1700533" cy="2708737"/>
            <a:chOff x="6832147" y="1953970"/>
            <a:chExt cx="1667578" cy="2656243"/>
          </a:xfrm>
        </p:grpSpPr>
        <p:sp>
          <p:nvSpPr>
            <p:cNvPr id="290" name="TextBox 28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ectangle 296">
              <a:extLst/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97">
              <a:extLst/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3" name="Rectangle 302"/>
          <p:cNvSpPr/>
          <p:nvPr/>
        </p:nvSpPr>
        <p:spPr bwMode="auto">
          <a:xfrm>
            <a:off x="436065" y="1288112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369B0-1085-44C3-85C3-28D85F00020D}"/>
              </a:ext>
            </a:extLst>
          </p:cNvPr>
          <p:cNvSpPr/>
          <p:nvPr/>
        </p:nvSpPr>
        <p:spPr bwMode="auto">
          <a:xfrm>
            <a:off x="2072648" y="2097157"/>
            <a:ext cx="1907806" cy="3979745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07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graph of two people talking in an office.">
            <a:extLst>
              <a:ext uri="{FF2B5EF4-FFF2-40B4-BE49-F238E27FC236}">
                <a16:creationId xmlns:a16="http://schemas.microsoft.com/office/drawing/2014/main" id="{FD27D301-5564-4960-A1D6-96655A48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Anatomy of Word Add-in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Text and Paragraphs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Styles and Formatting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Selections and Ranges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27450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Word </a:t>
            </a:r>
            <a:r>
              <a:rPr lang="en-US" sz="2800" dirty="0" err="1"/>
              <a:t>Addins</a:t>
            </a:r>
            <a:endParaRPr lang="en-US" sz="28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89679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7D7A22DA-87F5-CC4C-AC16-2DE44E25B88C}"/>
              </a:ext>
            </a:extLst>
          </p:cNvPr>
          <p:cNvSpPr/>
          <p:nvPr/>
        </p:nvSpPr>
        <p:spPr>
          <a:xfrm flipH="1">
            <a:off x="568789" y="1241694"/>
            <a:ext cx="4180522" cy="654006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1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Initialize Office when Add-in page first loads via </a:t>
            </a:r>
            <a:r>
              <a:rPr lang="en-US" sz="1800" kern="1200" dirty="0" err="1">
                <a:solidFill>
                  <a:schemeClr val="bg2"/>
                </a:solidFill>
              </a:rPr>
              <a:t>Office.initialize</a:t>
            </a:r>
            <a:endParaRPr lang="en-US" sz="1800" kern="1200" dirty="0">
              <a:solidFill>
                <a:schemeClr val="bg2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4056FD4-7D20-294D-9A50-622494C074E1}"/>
              </a:ext>
            </a:extLst>
          </p:cNvPr>
          <p:cNvSpPr/>
          <p:nvPr/>
        </p:nvSpPr>
        <p:spPr>
          <a:xfrm flipH="1">
            <a:off x="568789" y="2090924"/>
            <a:ext cx="4180522" cy="654006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Check if client supports API version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5CB4EC2-37E3-FE42-8811-FE345390EEA7}"/>
              </a:ext>
            </a:extLst>
          </p:cNvPr>
          <p:cNvSpPr/>
          <p:nvPr/>
        </p:nvSpPr>
        <p:spPr>
          <a:xfrm flipH="1">
            <a:off x="568789" y="2940155"/>
            <a:ext cx="4180522" cy="654004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0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Get context to perform operations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53628A7-0D95-FE48-8043-5348E46B5243}"/>
              </a:ext>
            </a:extLst>
          </p:cNvPr>
          <p:cNvSpPr/>
          <p:nvPr/>
        </p:nvSpPr>
        <p:spPr>
          <a:xfrm flipH="1">
            <a:off x="568789" y="3789384"/>
            <a:ext cx="4180522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Load desired properties 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FD7B513-4E74-BF43-A97F-273808CD7FBD}"/>
              </a:ext>
            </a:extLst>
          </p:cNvPr>
          <p:cNvSpPr/>
          <p:nvPr/>
        </p:nvSpPr>
        <p:spPr>
          <a:xfrm flipH="1">
            <a:off x="568789" y="4638614"/>
            <a:ext cx="4180522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Sync context to execute batch operations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8082FC7-37DC-C74A-B354-84F76E372EC7}"/>
              </a:ext>
            </a:extLst>
          </p:cNvPr>
          <p:cNvSpPr/>
          <p:nvPr/>
        </p:nvSpPr>
        <p:spPr>
          <a:xfrm flipH="1">
            <a:off x="568789" y="5487844"/>
            <a:ext cx="4180523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7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Use promises to get results or perform additional operations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012796F-A6C8-1143-8D69-D427936A3296}"/>
              </a:ext>
            </a:extLst>
          </p:cNvPr>
          <p:cNvSpPr/>
          <p:nvPr/>
        </p:nvSpPr>
        <p:spPr>
          <a:xfrm flipH="1">
            <a:off x="568789" y="6337074"/>
            <a:ext cx="4180523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7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Handle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5242560" y="1238250"/>
            <a:ext cx="7193915" cy="575627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</a:t>
            </a:r>
            <a:r>
              <a:rPr lang="en-US" dirty="0" err="1"/>
              <a:t>Office.js</a:t>
            </a:r>
            <a:r>
              <a:rPr lang="en-US" dirty="0"/>
              <a:t> Add-in for Microsoft Word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394960" y="1188720"/>
            <a:ext cx="6888480" cy="5935215"/>
          </a:xfrm>
          <a:ln>
            <a:noFill/>
          </a:ln>
        </p:spPr>
        <p:txBody>
          <a:bodyPr lIns="91440" tIns="91440" rIns="91440" bIns="91440"/>
          <a:lstStyle/>
          <a:p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initialize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reason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(!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requirements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isSetSupported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sz="1200" b="0" dirty="0" err="1">
                <a:solidFill>
                  <a:srgbClr val="A31515"/>
                </a:solidFill>
                <a:latin typeface="Menlo" panose="020B0609030804020204" pitchFamily="49" charset="0"/>
              </a:rPr>
              <a:t>WordApi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85A"/>
                </a:solidFill>
                <a:latin typeface="Menlo" panose="020B0609030804020204" pitchFamily="49" charset="0"/>
              </a:rPr>
              <a:t>1.3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))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‘Unsupported client’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    else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8000"/>
                </a:solidFill>
                <a:latin typeface="Menlo" panose="020B0609030804020204" pitchFamily="49" charset="0"/>
              </a:rPr>
              <a:t>            // Do Word stuff</a:t>
            </a:r>
            <a:endParaRPr lang="en-US" sz="12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           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load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obj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obtions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            return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sync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.</a:t>
            </a:r>
            <a:r>
              <a:rPr lang="en-US" sz="1200" b="0" dirty="0">
                <a:solidFill>
                  <a:srgbClr val="795E26"/>
                </a:solidFill>
                <a:latin typeface="Menlo" panose="020B060903080402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(() 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=&gt;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</a:t>
            </a:r>
            <a:r>
              <a:rPr lang="en-US" sz="1200" b="0" dirty="0">
                <a:solidFill>
                  <a:srgbClr val="008000"/>
                </a:solidFill>
                <a:latin typeface="Menlo" panose="020B0609030804020204" pitchFamily="49" charset="0"/>
              </a:rPr>
              <a:t>// Do more Word stuff</a:t>
            </a:r>
            <a:endParaRPr lang="en-US" sz="12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});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})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.</a:t>
            </a:r>
            <a:r>
              <a:rPr lang="en-US" sz="1200" b="0" dirty="0">
                <a:solidFill>
                  <a:srgbClr val="795E26"/>
                </a:solidFill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267F99"/>
                </a:solidFill>
                <a:latin typeface="Menlo" panose="020B0609030804020204" pitchFamily="49" charset="0"/>
              </a:rPr>
              <a:t>           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"Error: "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JSON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stringify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});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7D7AC3-A58D-244D-AC5E-AFD998B74000}"/>
              </a:ext>
            </a:extLst>
          </p:cNvPr>
          <p:cNvGrpSpPr/>
          <p:nvPr/>
        </p:nvGrpSpPr>
        <p:grpSpPr>
          <a:xfrm>
            <a:off x="4655549" y="1238250"/>
            <a:ext cx="4526551" cy="349250"/>
            <a:chOff x="4655549" y="1238250"/>
            <a:chExt cx="4526551" cy="34925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4066EE-DD5A-1C45-AC8A-1CB33DD70528}"/>
                </a:ext>
              </a:extLst>
            </p:cNvPr>
            <p:cNvSpPr/>
            <p:nvPr/>
          </p:nvSpPr>
          <p:spPr bwMode="auto">
            <a:xfrm>
              <a:off x="5394960" y="1238250"/>
              <a:ext cx="37871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995DC5-F03D-5D46-AA2C-56081836A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549" y="1409700"/>
              <a:ext cx="739411" cy="17780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7B67BC-2FC5-924B-8EDA-66EFDE15BD34}"/>
              </a:ext>
            </a:extLst>
          </p:cNvPr>
          <p:cNvGrpSpPr/>
          <p:nvPr/>
        </p:nvGrpSpPr>
        <p:grpSpPr>
          <a:xfrm>
            <a:off x="4655549" y="1629408"/>
            <a:ext cx="7342775" cy="948691"/>
            <a:chOff x="4655549" y="1629408"/>
            <a:chExt cx="7342775" cy="94869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97F0B2-9D41-104E-B683-1D7299EB94FA}"/>
                </a:ext>
              </a:extLst>
            </p:cNvPr>
            <p:cNvSpPr/>
            <p:nvPr/>
          </p:nvSpPr>
          <p:spPr bwMode="auto">
            <a:xfrm>
              <a:off x="5788659" y="1629408"/>
              <a:ext cx="6209665" cy="948691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230D6CD-666E-854E-B290-D8F549375FE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V="1">
              <a:off x="4655549" y="2103754"/>
              <a:ext cx="1133110" cy="33774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2C73D3-1C75-EC4B-BFAB-222740BDD4CD}"/>
              </a:ext>
            </a:extLst>
          </p:cNvPr>
          <p:cNvGrpSpPr/>
          <p:nvPr/>
        </p:nvGrpSpPr>
        <p:grpSpPr>
          <a:xfrm>
            <a:off x="4688041" y="2969256"/>
            <a:ext cx="4494059" cy="2745743"/>
            <a:chOff x="4688041" y="2969256"/>
            <a:chExt cx="4494059" cy="274574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43FD707-0264-DE49-9B86-4B27397C5149}"/>
                </a:ext>
              </a:extLst>
            </p:cNvPr>
            <p:cNvSpPr/>
            <p:nvPr/>
          </p:nvSpPr>
          <p:spPr bwMode="auto">
            <a:xfrm>
              <a:off x="6131560" y="2969256"/>
              <a:ext cx="3050540" cy="2745743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3E5DE1-61D1-4B45-B6F2-7A3EBBF643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41" y="3258420"/>
              <a:ext cx="1443519" cy="18328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AC4C38-C950-7E4E-8CD1-C483F68AEF9B}"/>
              </a:ext>
            </a:extLst>
          </p:cNvPr>
          <p:cNvGrpSpPr/>
          <p:nvPr/>
        </p:nvGrpSpPr>
        <p:grpSpPr>
          <a:xfrm>
            <a:off x="4655549" y="3626167"/>
            <a:ext cx="4526551" cy="500237"/>
            <a:chOff x="4655549" y="3626167"/>
            <a:chExt cx="4526551" cy="5002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870C6A-92B2-1540-BBBC-EA7321936D87}"/>
                </a:ext>
              </a:extLst>
            </p:cNvPr>
            <p:cNvSpPr/>
            <p:nvPr/>
          </p:nvSpPr>
          <p:spPr bwMode="auto">
            <a:xfrm>
              <a:off x="6499860" y="3626167"/>
              <a:ext cx="26822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9A99B3-A046-F546-BF19-E90C236F6B1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V="1">
              <a:off x="4655549" y="3800792"/>
              <a:ext cx="1844311" cy="325612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F4F74B3-1CF2-3E4F-BB21-875B77E6AD21}"/>
              </a:ext>
            </a:extLst>
          </p:cNvPr>
          <p:cNvGrpSpPr/>
          <p:nvPr/>
        </p:nvGrpSpPr>
        <p:grpSpPr>
          <a:xfrm>
            <a:off x="4655549" y="3991924"/>
            <a:ext cx="3993151" cy="1002464"/>
            <a:chOff x="4655549" y="3991924"/>
            <a:chExt cx="3993151" cy="10024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2A9558-7777-9743-A9C3-27BA60F3BA15}"/>
                </a:ext>
              </a:extLst>
            </p:cNvPr>
            <p:cNvSpPr/>
            <p:nvPr/>
          </p:nvSpPr>
          <p:spPr bwMode="auto">
            <a:xfrm>
              <a:off x="6499860" y="3991924"/>
              <a:ext cx="21488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BD47C9B-388F-4046-86FA-1D5CC38C82E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4655549" y="4166549"/>
              <a:ext cx="1844311" cy="827839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E219DD-CA1A-4143-A356-489BD0A28F27}"/>
              </a:ext>
            </a:extLst>
          </p:cNvPr>
          <p:cNvGrpSpPr/>
          <p:nvPr/>
        </p:nvGrpSpPr>
        <p:grpSpPr>
          <a:xfrm>
            <a:off x="4655549" y="4341173"/>
            <a:ext cx="4323351" cy="1516732"/>
            <a:chOff x="4655549" y="4341173"/>
            <a:chExt cx="4323351" cy="15167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F17A52-655B-F74B-BB49-FC5095BA6CB7}"/>
                </a:ext>
              </a:extLst>
            </p:cNvPr>
            <p:cNvSpPr/>
            <p:nvPr/>
          </p:nvSpPr>
          <p:spPr bwMode="auto">
            <a:xfrm>
              <a:off x="6499860" y="4341173"/>
              <a:ext cx="2479040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FD16C8-B9AF-D948-AE1B-B29E263D4D22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4655549" y="4816896"/>
              <a:ext cx="1844311" cy="1041009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9C0641-09ED-5546-A133-99FABF348490}"/>
              </a:ext>
            </a:extLst>
          </p:cNvPr>
          <p:cNvGrpSpPr/>
          <p:nvPr/>
        </p:nvGrpSpPr>
        <p:grpSpPr>
          <a:xfrm>
            <a:off x="4655549" y="5712631"/>
            <a:ext cx="6301753" cy="985233"/>
            <a:chOff x="4655549" y="5712631"/>
            <a:chExt cx="6301753" cy="9852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1076E6-6FAB-3E42-A47E-66BA6831FB36}"/>
                </a:ext>
              </a:extLst>
            </p:cNvPr>
            <p:cNvSpPr/>
            <p:nvPr/>
          </p:nvSpPr>
          <p:spPr bwMode="auto">
            <a:xfrm>
              <a:off x="6131560" y="5712631"/>
              <a:ext cx="4825742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A5B69D-9239-E943-89CA-8465DD0F7A8B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655549" y="6188354"/>
              <a:ext cx="1476011" cy="50951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144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65139" y="1500487"/>
            <a:ext cx="7109142" cy="2720745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Hierarchy of a document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F2F2F"/>
                </a:solidFill>
                <a:latin typeface="+mj-lt"/>
              </a:rPr>
              <a:t>Word.run</a:t>
            </a:r>
            <a:r>
              <a:rPr lang="en-US" sz="1600" dirty="0">
                <a:solidFill>
                  <a:srgbClr val="2F2F2F"/>
                </a:solidFill>
                <a:latin typeface="+mj-lt"/>
              </a:rPr>
              <a:t>() provides context to a Word document 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+mj-lt"/>
              </a:rPr>
              <a:t>The document contains a body, and a number of collections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F2F2F"/>
                </a:solidFill>
                <a:latin typeface="+mj-lt"/>
              </a:rPr>
              <a:t>Hierachy</a:t>
            </a:r>
            <a:r>
              <a:rPr lang="en-US" sz="1600" dirty="0">
                <a:solidFill>
                  <a:srgbClr val="2F2F2F"/>
                </a:solidFill>
                <a:latin typeface="+mj-lt"/>
              </a:rPr>
              <a:t> relationships are exposed as properties in the API </a:t>
            </a: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US" sz="1600" dirty="0">
              <a:solidFill>
                <a:srgbClr val="2F2F2F"/>
              </a:solidFill>
              <a:latin typeface="Segoe UI Semibold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Paragraphs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Insert new paragraphs and edit/delete/clear existing paragraphs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Add styling, content and controls to the document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API access to “siblings” using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getNext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 and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getPrevious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 &amp; others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Paragraphs</a:t>
            </a:r>
          </a:p>
        </p:txBody>
      </p:sp>
      <p:sp>
        <p:nvSpPr>
          <p:cNvPr id="3" name="Rectangle 2" descr="Diagram of the object hierarchy in Word with a document at the root, containing a single body, which contains a collection of paragraphs">
            <a:extLst>
              <a:ext uri="{FF2B5EF4-FFF2-40B4-BE49-F238E27FC236}">
                <a16:creationId xmlns:a16="http://schemas.microsoft.com/office/drawing/2014/main" id="{54F7E05E-618B-E942-AAD7-E79B457BD650}"/>
              </a:ext>
            </a:extLst>
          </p:cNvPr>
          <p:cNvSpPr/>
          <p:nvPr/>
        </p:nvSpPr>
        <p:spPr bwMode="auto">
          <a:xfrm>
            <a:off x="7848600" y="1356360"/>
            <a:ext cx="4149725" cy="51547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AF093-DA3F-BD4C-A515-546E6E90B2C7}"/>
              </a:ext>
            </a:extLst>
          </p:cNvPr>
          <p:cNvSpPr/>
          <p:nvPr/>
        </p:nvSpPr>
        <p:spPr bwMode="auto">
          <a:xfrm>
            <a:off x="8092440" y="2026920"/>
            <a:ext cx="3657600" cy="414528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985373-12CB-3F48-B7A2-7B5DC23A898C}"/>
              </a:ext>
            </a:extLst>
          </p:cNvPr>
          <p:cNvSpPr/>
          <p:nvPr/>
        </p:nvSpPr>
        <p:spPr bwMode="auto">
          <a:xfrm>
            <a:off x="8252460" y="3825076"/>
            <a:ext cx="3337560" cy="1036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0223F-6678-0A49-8DD7-5CBD637A5FD5}"/>
              </a:ext>
            </a:extLst>
          </p:cNvPr>
          <p:cNvSpPr/>
          <p:nvPr/>
        </p:nvSpPr>
        <p:spPr bwMode="auto">
          <a:xfrm>
            <a:off x="8252460" y="2738736"/>
            <a:ext cx="3337560" cy="1036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EC96B-4B29-BC49-8F18-8FC4B9063C8C}"/>
              </a:ext>
            </a:extLst>
          </p:cNvPr>
          <p:cNvSpPr/>
          <p:nvPr/>
        </p:nvSpPr>
        <p:spPr bwMode="auto">
          <a:xfrm>
            <a:off x="8252460" y="4911416"/>
            <a:ext cx="3337560" cy="10366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83437-7035-9147-BF06-EFD4AC37F876}"/>
              </a:ext>
            </a:extLst>
          </p:cNvPr>
          <p:cNvSpPr txBox="1"/>
          <p:nvPr/>
        </p:nvSpPr>
        <p:spPr>
          <a:xfrm>
            <a:off x="7844155" y="1399056"/>
            <a:ext cx="164564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document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6EF1E-CB35-3D4A-BA56-1D384046C79F}"/>
              </a:ext>
            </a:extLst>
          </p:cNvPr>
          <p:cNvSpPr txBox="1"/>
          <p:nvPr/>
        </p:nvSpPr>
        <p:spPr>
          <a:xfrm>
            <a:off x="8092440" y="2091823"/>
            <a:ext cx="99450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body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DFD468-03F4-1849-93FC-CB0C7B15A174}"/>
              </a:ext>
            </a:extLst>
          </p:cNvPr>
          <p:cNvSpPr txBox="1"/>
          <p:nvPr/>
        </p:nvSpPr>
        <p:spPr>
          <a:xfrm>
            <a:off x="8427997" y="4031342"/>
            <a:ext cx="164397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paragraph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1F891-DFF2-3F45-B819-882BFBFE948E}"/>
              </a:ext>
            </a:extLst>
          </p:cNvPr>
          <p:cNvSpPr txBox="1"/>
          <p:nvPr/>
        </p:nvSpPr>
        <p:spPr>
          <a:xfrm>
            <a:off x="8427997" y="2946446"/>
            <a:ext cx="164397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paragraph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96D35-90F8-3E4A-B57B-B561687C7DAC}"/>
              </a:ext>
            </a:extLst>
          </p:cNvPr>
          <p:cNvSpPr txBox="1"/>
          <p:nvPr/>
        </p:nvSpPr>
        <p:spPr>
          <a:xfrm>
            <a:off x="8427997" y="5115807"/>
            <a:ext cx="164397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paragraph</a:t>
            </a:r>
          </a:p>
        </p:txBody>
      </p:sp>
    </p:spTree>
    <p:extLst>
      <p:ext uri="{BB962C8B-B14F-4D97-AF65-F5344CB8AC3E}">
        <p14:creationId xmlns:p14="http://schemas.microsoft.com/office/powerpoint/2010/main" val="272347736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Paragraphs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5559727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Get document body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docBody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Insert paragraph into body (location options include “Start”, “End”, “Replace”)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docBody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insertParagraph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</a:rPr>
              <a:t>Hello World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</a:rPr>
              <a:t>Start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Get first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getFirst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Get second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getFirst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getNext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Get last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context.document.body.paragraphs.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getLast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Insert paragraph after current (location options include “Before”, “After”)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insertParagraph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</a:rPr>
              <a:t>Hello World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</a:rPr>
              <a:t>After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2790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and Paragraphs (cont.)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5421484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 Clear contents of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clear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();</a:t>
            </a: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 Deletes the first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].</a:t>
            </a:r>
            <a:r>
              <a:rPr lang="en-US" sz="2000" b="0" dirty="0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delete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();</a:t>
            </a: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 Inserts page break after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insertBreak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'page'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'After'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);</a:t>
            </a: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 Iterate paragraphs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00FF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document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body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load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'text'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AF00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().</a:t>
            </a:r>
            <a:r>
              <a:rPr lang="en-US" sz="2000" b="0" dirty="0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then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(() </a:t>
            </a:r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AF00DB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for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(</a:t>
            </a:r>
            <a:r>
              <a:rPr lang="en-US" sz="2000" b="0" dirty="0" err="1">
                <a:solidFill>
                  <a:srgbClr val="0000FF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;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&lt;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paragraphs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items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length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;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    </a:t>
            </a: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// do something with paragraph (</a:t>
            </a:r>
            <a:r>
              <a:rPr lang="en-US" sz="2000" b="0" dirty="0" err="1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paragraphs.items</a:t>
            </a: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])</a:t>
            </a: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}).</a:t>
            </a:r>
            <a:r>
              <a:rPr lang="en-US" sz="2000" b="0" dirty="0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then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sync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282765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 and Formatting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5298117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Apply a known style to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styleBuiltIn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intenseReference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Apply a custom style to paragraph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MyCustomStyle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Set paragraph alignment (valid values “left”, “centered”, “right”, “justified”)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alignment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'centered'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</a:rPr>
              <a:t>// Change font of a range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</a:t>
            </a:r>
          </a:p>
          <a:p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name: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Courier New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bold: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size: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18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color: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#0000ff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highlightColor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#ffff00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endParaRPr lang="en-US" sz="2000" b="0" dirty="0">
              <a:solidFill>
                <a:srgbClr val="A3151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Screen shot of the built-in and custom styles available through the Word ribbon">
            <a:extLst>
              <a:ext uri="{FF2B5EF4-FFF2-40B4-BE49-F238E27FC236}">
                <a16:creationId xmlns:a16="http://schemas.microsoft.com/office/drawing/2014/main" id="{3B7ABF08-ADA8-8846-BE63-606A340C8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079" y="4425621"/>
            <a:ext cx="3003930" cy="1738315"/>
          </a:xfrm>
          <a:prstGeom prst="rect">
            <a:avLst/>
          </a:prstGeom>
        </p:spPr>
      </p:pic>
      <p:pic>
        <p:nvPicPr>
          <p:cNvPr id="8" name="Picture 7" descr="Sceen shot of the font authoring tools in the Word ribbon">
            <a:extLst>
              <a:ext uri="{FF2B5EF4-FFF2-40B4-BE49-F238E27FC236}">
                <a16:creationId xmlns:a16="http://schemas.microsoft.com/office/drawing/2014/main" id="{EA6C930A-4FEC-C742-89DD-DF0734F5F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079" y="2062865"/>
            <a:ext cx="3003930" cy="60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36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224" y="1249362"/>
            <a:ext cx="8229599" cy="1828800"/>
          </a:xfrm>
          <a:noFill/>
        </p:spPr>
        <p:txBody>
          <a:bodyPr/>
          <a:lstStyle/>
          <a:p>
            <a:r>
              <a:rPr lang="en-US" dirty="0"/>
              <a:t>Global Office 365 </a:t>
            </a:r>
            <a:br>
              <a:rPr lang="en-US" dirty="0"/>
            </a:br>
            <a:r>
              <a:rPr lang="en-US" dirty="0"/>
              <a:t>Developer Bootcamp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88224" y="3186180"/>
            <a:ext cx="8527440" cy="730183"/>
          </a:xfrm>
        </p:spPr>
        <p:txBody>
          <a:bodyPr/>
          <a:lstStyle/>
          <a:p>
            <a:r>
              <a:rPr lang="en-US" dirty="0"/>
              <a:t>2018 Atlanta Edition</a:t>
            </a:r>
            <a:endParaRPr lang="en-US" dirty="0">
              <a:noFill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2B133-B76F-7A48-996E-4F24B628F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" y="3798887"/>
            <a:ext cx="5206548" cy="140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Selections and Ranges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06293" y="1599537"/>
            <a:ext cx="11792032" cy="5258491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selected range of text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Append text to a range of text (“replace”, “start”, “end”, “before”, “after”)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insertText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added to the end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Select a range of text (</a:t>
            </a:r>
            <a:r>
              <a:rPr lang="en-US" sz="1800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selectionMode</a:t>
            </a: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support “Select”, “Start”, “End”)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someRange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'Select'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Search a paragraph for a range of text and replace it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'office'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{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matchCase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ignoreSpace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1800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ranges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insertText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"Office"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"Replace"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}).</a:t>
            </a:r>
            <a:r>
              <a:rPr lang="en-US" sz="1800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sync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 descr="Screen shot of range selections in a document based on a search for the term &quot;Office&quot;">
            <a:extLst>
              <a:ext uri="{FF2B5EF4-FFF2-40B4-BE49-F238E27FC236}">
                <a16:creationId xmlns:a16="http://schemas.microsoft.com/office/drawing/2014/main" id="{380E39F0-F39C-174B-934F-593F7E5C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093" y="4765227"/>
            <a:ext cx="3289382" cy="22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027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in Word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1672124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Inserts an HTML block at the end of a paragraph (also valid for body and range)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insertHtml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'&lt;p style="font-family: </a:t>
            </a:r>
            <a:r>
              <a:rPr lang="en-US" sz="18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verdana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;"&gt;Inserted HTML.&lt;/p&gt;&lt;p&gt;Another paragraph&lt;/p&gt;'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"End"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HTML representation of the paragraph object (also valid for body and range)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getHtml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pic>
        <p:nvPicPr>
          <p:cNvPr id="6" name="Picture 5" descr="Screen shot of rich HTML content in Word">
            <a:extLst>
              <a:ext uri="{FF2B5EF4-FFF2-40B4-BE49-F238E27FC236}">
                <a16:creationId xmlns:a16="http://schemas.microsoft.com/office/drawing/2014/main" id="{296CB4FA-A7FC-E948-94AA-DE9EA798B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79" y="3883789"/>
            <a:ext cx="5340096" cy="31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376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3703450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all inline pictures in body (also valid for paragraph or range)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body.inlinePictures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an image from base64 encoded string (</a:t>
            </a:r>
            <a:r>
              <a:rPr lang="en-US" sz="1800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insertLocation</a:t>
            </a: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support “Start”, “End”)</a:t>
            </a:r>
          </a:p>
          <a:p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insertInlinePictureFromBase64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base64Image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"End"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Retrieves the base64 encoded string of an inline picture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base64 = someInlinePicture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getBase64ImageSrc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Locks the aspect ratio and sets the width of 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an inline picture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someInlinePicture.lockAspectRatio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someInlinePicture.width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400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 descr="Screen shot of a image inserted into a Word document.">
            <a:extLst>
              <a:ext uri="{FF2B5EF4-FFF2-40B4-BE49-F238E27FC236}">
                <a16:creationId xmlns:a16="http://schemas.microsoft.com/office/drawing/2014/main" id="{FB76969C-1088-F541-8B92-704038E6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626" y="3991127"/>
            <a:ext cx="5118731" cy="29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8578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5170774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all tables in body (also valid for range)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originalRange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body.tables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Inserts a 3x3 table into the paragraph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tableData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"ID"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"Birth City"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"Bob"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"434"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"Chicago"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"Sue"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"719"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"Havana"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paragraph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insertTable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"After"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tableData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number of rows in a table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table.rowCount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Gets the values from a table as a 2D array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array2D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table.values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 descr="Screen shot of a table in a Word document.">
            <a:extLst>
              <a:ext uri="{FF2B5EF4-FFF2-40B4-BE49-F238E27FC236}">
                <a16:creationId xmlns:a16="http://schemas.microsoft.com/office/drawing/2014/main" id="{EDDC19A7-CF7C-5740-954F-657945C4F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79" y="3883789"/>
            <a:ext cx="5340096" cy="31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3688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Controls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792032" cy="5170774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all content controls in document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contentControls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first content control by tab name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contentControls.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getByTag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MyContentControl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getFirst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the HTML representation of content control content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getHtml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content control based on document selection</a:t>
            </a: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selectionRange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getSelection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selectionRange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insertContentControl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"Invoice Number"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InvoiceNumber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appearance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ctrl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"#FF9900"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6" name="Picture 5" descr="Screen shot of a document template in Word using content controls.">
            <a:extLst>
              <a:ext uri="{FF2B5EF4-FFF2-40B4-BE49-F238E27FC236}">
                <a16:creationId xmlns:a16="http://schemas.microsoft.com/office/drawing/2014/main" id="{5E60A595-C273-6142-9704-E62A82E82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3836402"/>
            <a:ext cx="4710512" cy="315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9214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4ABFE6-DA41-7F49-B07A-51E3246F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ContentControl</a:t>
            </a:r>
            <a:r>
              <a:rPr lang="en-US" dirty="0"/>
              <a:t> object properties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65942B70-B565-6046-AA65-0F3892783A07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90458896"/>
              </p:ext>
            </p:extLst>
          </p:nvPr>
        </p:nvGraphicFramePr>
        <p:xfrm>
          <a:off x="465138" y="1391285"/>
          <a:ext cx="11533187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262">
                  <a:extLst>
                    <a:ext uri="{9D8B030D-6E8A-4147-A177-3AD203B41FA5}">
                      <a16:colId xmlns:a16="http://schemas.microsoft.com/office/drawing/2014/main" val="2486055764"/>
                    </a:ext>
                  </a:extLst>
                </a:gridCol>
                <a:gridCol w="9178925">
                  <a:extLst>
                    <a:ext uri="{9D8B030D-6E8A-4147-A177-3AD203B41FA5}">
                      <a16:colId xmlns:a16="http://schemas.microsoft.com/office/drawing/2014/main" val="3131693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910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appearance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Appearance of content control can be ‘</a:t>
                      </a:r>
                      <a:r>
                        <a:rPr lang="en-US" sz="1800" dirty="0" err="1"/>
                        <a:t>boundingBox</a:t>
                      </a:r>
                      <a:r>
                        <a:rPr lang="en-US" sz="1800" dirty="0"/>
                        <a:t>', 'tags' or 'hidden'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99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cannotDelete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Indicates whether the user can delete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67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cannotEdit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Indicates whether the user can edit contents of the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118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Optional color in ‘#RRGGBB’ or name format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219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placeholderText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Placeholder text of the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059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removedWhenEdited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Indicates if control is removed after it is edited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8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Style name for the content control using a custom style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475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styleBuiltIn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Built-in style name for the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41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subtype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Subtype can be '</a:t>
                      </a:r>
                      <a:r>
                        <a:rPr lang="en-US" sz="1800" dirty="0" err="1"/>
                        <a:t>RichTextInline</a:t>
                      </a:r>
                      <a:r>
                        <a:rPr lang="en-US" sz="1800" dirty="0"/>
                        <a:t>', '</a:t>
                      </a:r>
                      <a:r>
                        <a:rPr lang="en-US" sz="1800" dirty="0" err="1"/>
                        <a:t>RichTextParagraphs</a:t>
                      </a:r>
                      <a:r>
                        <a:rPr lang="en-US" sz="1800" dirty="0"/>
                        <a:t>', '</a:t>
                      </a:r>
                      <a:r>
                        <a:rPr lang="en-US" sz="1800" dirty="0" err="1"/>
                        <a:t>RichTextTableCell</a:t>
                      </a:r>
                      <a:r>
                        <a:rPr lang="en-US" sz="1800" dirty="0"/>
                        <a:t>', '</a:t>
                      </a:r>
                      <a:r>
                        <a:rPr lang="en-US" sz="1800" dirty="0" err="1"/>
                        <a:t>RichTextTableRow</a:t>
                      </a:r>
                      <a:r>
                        <a:rPr lang="en-US" sz="1800" dirty="0"/>
                        <a:t>' and '</a:t>
                      </a:r>
                      <a:r>
                        <a:rPr lang="en-US" sz="1800" dirty="0" err="1"/>
                        <a:t>RichTextTable</a:t>
                      </a:r>
                      <a:r>
                        <a:rPr lang="en-US" sz="1800" dirty="0"/>
                        <a:t>' for rich text content controls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641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Tag to identify a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852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Text of the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879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Title for a content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56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Content control type, only </a:t>
                      </a:r>
                      <a:r>
                        <a:rPr lang="en-US" sz="1800" dirty="0" err="1"/>
                        <a:t>RichText</a:t>
                      </a:r>
                      <a:r>
                        <a:rPr lang="en-US" sz="1800" dirty="0"/>
                        <a:t>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04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14208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Word </a:t>
            </a:r>
            <a:r>
              <a:rPr lang="en-US" dirty="0" err="1"/>
              <a:t>Addin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497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Word JavaScript API 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204141" cy="3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Batch operations and promises /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async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Easily manipulate the text, paragraphs, ranges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Apply static an custom formatting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Use HTML, images, rich text, tables and more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Add structure and “indexing” with content controls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  <a:latin typeface="Segoe UI Semibold"/>
            </a:endParaRP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  <a:latin typeface="Segoe UI Semibold"/>
            </a:endParaRP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243909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hotograph of two people talking in an office.">
            <a:extLst>
              <a:ext uri="{FF2B5EF4-FFF2-40B4-BE49-F238E27FC236}">
                <a16:creationId xmlns:a16="http://schemas.microsoft.com/office/drawing/2014/main" id="{FD27D301-5564-4960-A1D6-96655A4897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1545" y="0"/>
            <a:ext cx="7344930" cy="6994525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Anatomy of Excel Add-in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Table and headers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Filtering and sorting tables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Charts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Chart options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Demo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27450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Working with Tables and Charts in Excel</a:t>
            </a:r>
            <a:endParaRPr lang="en-US" sz="28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2068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365 Platform</a:t>
            </a:r>
          </a:p>
        </p:txBody>
      </p:sp>
      <p:sp>
        <p:nvSpPr>
          <p:cNvPr id="159" name="Content Placeholder 6">
            <a:extLst/>
          </p:cNvPr>
          <p:cNvSpPr txBox="1">
            <a:spLocks/>
          </p:cNvSpPr>
          <p:nvPr/>
        </p:nvSpPr>
        <p:spPr>
          <a:xfrm>
            <a:off x="9304227" y="1714015"/>
            <a:ext cx="2899977" cy="29411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lvl="1">
              <a:spcAft>
                <a:spcPts val="600"/>
              </a:spcAft>
              <a:defRPr>
                <a:solidFill>
                  <a:schemeClr val="accent1"/>
                </a:solidFill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Task pane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Dialog box</a:t>
            </a:r>
          </a:p>
          <a:p>
            <a:pPr marL="0" marR="0" lvl="1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Event</a:t>
            </a: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768" marR="0" lvl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3998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913927" y="1332743"/>
            <a:ext cx="3219346" cy="382254"/>
            <a:chOff x="8739447" y="1306428"/>
            <a:chExt cx="3156956" cy="374846"/>
          </a:xfrm>
        </p:grpSpPr>
        <p:sp>
          <p:nvSpPr>
            <p:cNvPr id="146" name="Rectangle 145"/>
            <p:cNvSpPr/>
            <p:nvPr/>
          </p:nvSpPr>
          <p:spPr>
            <a:xfrm>
              <a:off x="9122182" y="1306428"/>
              <a:ext cx="2774221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Common across canvases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739447" y="1491094"/>
              <a:ext cx="382735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/>
          <p:cNvSpPr/>
          <p:nvPr/>
        </p:nvSpPr>
        <p:spPr>
          <a:xfrm>
            <a:off x="575985" y="5124079"/>
            <a:ext cx="1439916" cy="9584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Canvas specific</a:t>
            </a:r>
          </a:p>
          <a:p>
            <a:pPr marL="0" marR="0" lvl="0" indent="0" algn="l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extensions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73129" y="4738145"/>
            <a:ext cx="1406339" cy="1324247"/>
            <a:chOff x="2129285" y="4645833"/>
            <a:chExt cx="1379085" cy="1298583"/>
          </a:xfrm>
        </p:grpSpPr>
        <p:sp>
          <p:nvSpPr>
            <p:cNvPr id="161" name="Rectangle 160"/>
            <p:cNvSpPr/>
            <p:nvPr/>
          </p:nvSpPr>
          <p:spPr>
            <a:xfrm>
              <a:off x="2129285" y="5224343"/>
              <a:ext cx="1379085" cy="720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import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Dictionary</a:t>
              </a:r>
            </a:p>
          </p:txBody>
        </p: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2431359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307847" y="4738142"/>
            <a:ext cx="1951325" cy="1324247"/>
            <a:chOff x="4222632" y="4645833"/>
            <a:chExt cx="1913509" cy="1298584"/>
          </a:xfrm>
        </p:grpSpPr>
        <p:sp>
          <p:nvSpPr>
            <p:cNvPr id="162" name="Rectangle 161"/>
            <p:cNvSpPr/>
            <p:nvPr/>
          </p:nvSpPr>
          <p:spPr>
            <a:xfrm>
              <a:off x="4222632" y="5224343"/>
              <a:ext cx="1913509" cy="7200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Connectors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Actionable emails</a:t>
              </a:r>
            </a:p>
          </p:txBody>
        </p:sp>
        <p:cxnSp>
          <p:nvCxnSpPr>
            <p:cNvPr id="164" name="Straight Connector 163"/>
            <p:cNvCxnSpPr>
              <a:cxnSpLocks/>
            </p:cNvCxnSpPr>
            <p:nvPr/>
          </p:nvCxnSpPr>
          <p:spPr>
            <a:xfrm>
              <a:off x="447564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98159" y="4738144"/>
            <a:ext cx="1422833" cy="1338759"/>
            <a:chOff x="6664682" y="4645833"/>
            <a:chExt cx="1395259" cy="1312814"/>
          </a:xfrm>
        </p:grpSpPr>
        <p:sp>
          <p:nvSpPr>
            <p:cNvPr id="163" name="Rectangle 162"/>
            <p:cNvSpPr/>
            <p:nvPr/>
          </p:nvSpPr>
          <p:spPr>
            <a:xfrm>
              <a:off x="6664682" y="5224343"/>
              <a:ext cx="1395259" cy="7343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Navigation</a:t>
              </a:r>
            </a:p>
            <a:p>
              <a:pPr marL="0" marR="0" lvl="1" indent="0" algn="l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Branding</a:t>
              </a:r>
            </a:p>
          </p:txBody>
        </p:sp>
        <p:cxnSp>
          <p:nvCxnSpPr>
            <p:cNvPr id="165" name="Straight Connector 164"/>
            <p:cNvCxnSpPr>
              <a:cxnSpLocks/>
            </p:cNvCxnSpPr>
            <p:nvPr/>
          </p:nvCxnSpPr>
          <p:spPr>
            <a:xfrm>
              <a:off x="6987001" y="4645833"/>
              <a:ext cx="0" cy="578510"/>
            </a:xfrm>
            <a:prstGeom prst="line">
              <a:avLst/>
            </a:prstGeom>
            <a:ln w="28575">
              <a:solidFill>
                <a:schemeClr val="accent1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404714" y="1303028"/>
            <a:ext cx="8509212" cy="3659242"/>
            <a:chOff x="395141" y="1277288"/>
            <a:chExt cx="8344306" cy="3588327"/>
          </a:xfrm>
        </p:grpSpPr>
        <p:sp>
          <p:nvSpPr>
            <p:cNvPr id="169" name="Rectangle 168"/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232" name="Group 231"/>
            <p:cNvGrpSpPr/>
            <p:nvPr/>
          </p:nvGrpSpPr>
          <p:grpSpPr>
            <a:xfrm>
              <a:off x="395141" y="2520753"/>
              <a:ext cx="1735896" cy="1102264"/>
              <a:chOff x="395141" y="2520753"/>
              <a:chExt cx="1735896" cy="1102264"/>
            </a:xfrm>
          </p:grpSpPr>
          <p:pic>
            <p:nvPicPr>
              <p:cNvPr id="233" name="Picture 232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34" name="TextBox 233"/>
              <p:cNvSpPr txBox="1"/>
              <p:nvPr/>
            </p:nvSpPr>
            <p:spPr>
              <a:xfrm>
                <a:off x="395141" y="3045038"/>
                <a:ext cx="1735896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ctr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235" name="Group 234" descr="Illustration of a document canvas on a mobile device."/>
          <p:cNvGrpSpPr/>
          <p:nvPr/>
        </p:nvGrpSpPr>
        <p:grpSpPr>
          <a:xfrm>
            <a:off x="2173130" y="1993083"/>
            <a:ext cx="1700533" cy="2713271"/>
            <a:chOff x="2129285" y="1953970"/>
            <a:chExt cx="1667578" cy="2660689"/>
          </a:xfrm>
        </p:grpSpPr>
        <p:sp>
          <p:nvSpPr>
            <p:cNvPr id="236" name="TextBox 235"/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38" name="Rectangle 237"/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238"/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Freeform 124"/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3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55" name="Straight Connector 254"/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Rectangle 255"/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extBox 256"/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/>
                <a:p>
                  <a:pPr marL="0" marR="0" lvl="0" indent="0" algn="l" defTabSz="932418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12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16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  <a:sym typeface="Wingdings 2" panose="05020102010507070707" pitchFamily="18" charset="2"/>
                    </a:rPr>
                    <a:t></a:t>
                  </a: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2" name="Rectangle 241"/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cxnSp>
            <p:nvCxnSpPr>
              <p:cNvPr id="243" name="Straight Connector 242"/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Rectangle 250"/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41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36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52" name="Group 251"/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53" name="Partial Circle 252"/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Partial Circle 253"/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58" name="Group 257" descr="Illustration of a conversation window on a laptop"/>
          <p:cNvGrpSpPr/>
          <p:nvPr/>
        </p:nvGrpSpPr>
        <p:grpSpPr>
          <a:xfrm>
            <a:off x="3990494" y="2789188"/>
            <a:ext cx="2667693" cy="1948956"/>
            <a:chOff x="3911429" y="2734647"/>
            <a:chExt cx="2615994" cy="1911186"/>
          </a:xfrm>
        </p:grpSpPr>
        <p:sp>
          <p:nvSpPr>
            <p:cNvPr id="259" name="TextBox 258"/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81" name="Group 280"/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85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6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7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8" name="Freeform 23"/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3220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82" name="Rectangle 281"/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Rectangle 282"/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/>
                <a:p>
                  <a:pPr marL="0" marR="0" lvl="0" indent="0" algn="ctr" defTabSz="95059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16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4" name="Rectangle 283"/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41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3" name="Straight Connector 262"/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5" name="Group 264"/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77" name="Rectangle 276"/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pic>
              <p:nvPicPr>
                <p:cNvPr id="278" name="Picture 277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9" name="Straight Connector 278"/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66" name="Picture 265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267" name="Straight Connector 266"/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/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4" name="Rectangle 273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5" name="Picture 274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6" name="Straight Connector 275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Group 269"/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71" name="Rectangle 270"/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50846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48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73" name="Straight Connector 272"/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89" name="Group 288" descr="Illustration of a web page displayed in a browser"/>
          <p:cNvGrpSpPr/>
          <p:nvPr/>
        </p:nvGrpSpPr>
        <p:grpSpPr>
          <a:xfrm>
            <a:off x="6824715" y="1993081"/>
            <a:ext cx="1700533" cy="2708737"/>
            <a:chOff x="6832147" y="1953970"/>
            <a:chExt cx="1667578" cy="2656243"/>
          </a:xfrm>
        </p:grpSpPr>
        <p:sp>
          <p:nvSpPr>
            <p:cNvPr id="290" name="TextBox 289"/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marL="0" marR="0" lvl="0" indent="0" algn="ctr" defTabSz="932418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1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291" name="Rectangle 290"/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846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2" name="Freeform 124"/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93" name="Straight Connector 292"/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le 293"/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Rectangle 296">
              <a:extLst/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Rectangle 297">
              <a:extLst/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9" name="Group 298"/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ectangle 300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5084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4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TextBox 301"/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marL="0" marR="0" lvl="0" indent="0" algn="l" defTabSz="932418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12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1200" cap="none" spc="0" normalizeH="0" baseline="0" noProof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  <a:sym typeface="Wingdings 2" panose="05020102010507070707" pitchFamily="18" charset="2"/>
                  </a:rPr>
                  <a:t></a:t>
                </a:r>
                <a:endParaRPr kumimoji="0" lang="en-US" sz="816" b="0" i="0" u="none" strike="noStrike" kern="1200" cap="none" spc="0" normalizeH="0" baseline="0" noProof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3" name="Rectangle 302"/>
          <p:cNvSpPr/>
          <p:nvPr/>
        </p:nvSpPr>
        <p:spPr bwMode="auto">
          <a:xfrm>
            <a:off x="436065" y="1288112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304" name="Rectangle 30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4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F369B0-1085-44C3-85C3-28D85F00020D}"/>
              </a:ext>
            </a:extLst>
          </p:cNvPr>
          <p:cNvSpPr/>
          <p:nvPr/>
        </p:nvSpPr>
        <p:spPr bwMode="auto">
          <a:xfrm>
            <a:off x="2072648" y="2097157"/>
            <a:ext cx="1907806" cy="3979745"/>
          </a:xfrm>
          <a:prstGeom prst="round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5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2D8711-CCF0-5C44-86FB-1351BCBCDABF}"/>
              </a:ext>
            </a:extLst>
          </p:cNvPr>
          <p:cNvSpPr txBox="1"/>
          <p:nvPr/>
        </p:nvSpPr>
        <p:spPr>
          <a:xfrm>
            <a:off x="887394" y="1422237"/>
            <a:ext cx="807372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Over 1,000,000,000…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7A53A-031B-BA40-9A24-C64094E0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5" y="3224926"/>
            <a:ext cx="9626600" cy="2006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57C37-4B5B-064D-A359-46EA1A97E6C4}"/>
              </a:ext>
            </a:extLst>
          </p:cNvPr>
          <p:cNvSpPr txBox="1"/>
          <p:nvPr/>
        </p:nvSpPr>
        <p:spPr>
          <a:xfrm>
            <a:off x="4479918" y="4709844"/>
            <a:ext cx="347663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Office Users!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3D4AC4-170B-5B4D-9376-E275AB13B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828" y="3184863"/>
            <a:ext cx="5216815" cy="1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55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7D7A22DA-87F5-CC4C-AC16-2DE44E25B88C}"/>
              </a:ext>
            </a:extLst>
          </p:cNvPr>
          <p:cNvSpPr/>
          <p:nvPr/>
        </p:nvSpPr>
        <p:spPr>
          <a:xfrm flipH="1">
            <a:off x="568789" y="1241694"/>
            <a:ext cx="4180522" cy="654006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1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Initialize Office when Add-in page first loads via </a:t>
            </a:r>
            <a:r>
              <a:rPr lang="en-US" sz="1800" kern="1200" dirty="0" err="1">
                <a:solidFill>
                  <a:schemeClr val="bg2"/>
                </a:solidFill>
              </a:rPr>
              <a:t>Office.initialize</a:t>
            </a:r>
            <a:endParaRPr lang="en-US" sz="1800" kern="1200" dirty="0">
              <a:solidFill>
                <a:schemeClr val="bg2"/>
              </a:solidFill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04056FD4-7D20-294D-9A50-622494C074E1}"/>
              </a:ext>
            </a:extLst>
          </p:cNvPr>
          <p:cNvSpPr/>
          <p:nvPr/>
        </p:nvSpPr>
        <p:spPr>
          <a:xfrm flipH="1">
            <a:off x="568789" y="2090924"/>
            <a:ext cx="4180522" cy="654006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Check if client supports API version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5CB4EC2-37E3-FE42-8811-FE345390EEA7}"/>
              </a:ext>
            </a:extLst>
          </p:cNvPr>
          <p:cNvSpPr/>
          <p:nvPr/>
        </p:nvSpPr>
        <p:spPr>
          <a:xfrm flipH="1">
            <a:off x="568789" y="2940155"/>
            <a:ext cx="4180522" cy="654004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0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Get context to perform operations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E53628A7-0D95-FE48-8043-5348E46B5243}"/>
              </a:ext>
            </a:extLst>
          </p:cNvPr>
          <p:cNvSpPr/>
          <p:nvPr/>
        </p:nvSpPr>
        <p:spPr>
          <a:xfrm flipH="1">
            <a:off x="568789" y="3789384"/>
            <a:ext cx="4180522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Load desired properties 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FD7B513-4E74-BF43-A97F-273808CD7FBD}"/>
              </a:ext>
            </a:extLst>
          </p:cNvPr>
          <p:cNvSpPr/>
          <p:nvPr/>
        </p:nvSpPr>
        <p:spPr>
          <a:xfrm flipH="1">
            <a:off x="568789" y="4638614"/>
            <a:ext cx="4180522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6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Sync context to execute batch operations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38082FC7-37DC-C74A-B354-84F76E372EC7}"/>
              </a:ext>
            </a:extLst>
          </p:cNvPr>
          <p:cNvSpPr/>
          <p:nvPr/>
        </p:nvSpPr>
        <p:spPr>
          <a:xfrm flipH="1">
            <a:off x="568789" y="5487844"/>
            <a:ext cx="4180523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7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Use promises to get results or perform additional operations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0012796F-A6C8-1143-8D69-D427936A3296}"/>
              </a:ext>
            </a:extLst>
          </p:cNvPr>
          <p:cNvSpPr/>
          <p:nvPr/>
        </p:nvSpPr>
        <p:spPr>
          <a:xfrm flipH="1">
            <a:off x="568789" y="6337074"/>
            <a:ext cx="4180523" cy="654005"/>
          </a:xfrm>
          <a:custGeom>
            <a:avLst/>
            <a:gdLst>
              <a:gd name="connsiteX0" fmla="*/ 0 w 4180522"/>
              <a:gd name="connsiteY0" fmla="*/ 0 h 654004"/>
              <a:gd name="connsiteX1" fmla="*/ 3853520 w 4180522"/>
              <a:gd name="connsiteY1" fmla="*/ 0 h 654004"/>
              <a:gd name="connsiteX2" fmla="*/ 4180522 w 4180522"/>
              <a:gd name="connsiteY2" fmla="*/ 327002 h 654004"/>
              <a:gd name="connsiteX3" fmla="*/ 3853520 w 4180522"/>
              <a:gd name="connsiteY3" fmla="*/ 654004 h 654004"/>
              <a:gd name="connsiteX4" fmla="*/ 0 w 4180522"/>
              <a:gd name="connsiteY4" fmla="*/ 654004 h 654004"/>
              <a:gd name="connsiteX5" fmla="*/ 0 w 4180522"/>
              <a:gd name="connsiteY5" fmla="*/ 0 h 6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0522" h="654004">
                <a:moveTo>
                  <a:pt x="4180522" y="654003"/>
                </a:moveTo>
                <a:lnTo>
                  <a:pt x="327002" y="654003"/>
                </a:lnTo>
                <a:lnTo>
                  <a:pt x="0" y="327002"/>
                </a:lnTo>
                <a:lnTo>
                  <a:pt x="327002" y="1"/>
                </a:lnTo>
                <a:lnTo>
                  <a:pt x="4180522" y="1"/>
                </a:lnTo>
                <a:lnTo>
                  <a:pt x="4180522" y="654003"/>
                </a:lnTo>
                <a:close/>
              </a:path>
            </a:pathLst>
          </a:custGeom>
          <a:ln>
            <a:solidFill>
              <a:srgbClr val="D63C1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68581" rIns="128017" bIns="68580" numCol="1" spcCol="1270" anchor="ctr" anchorCtr="0">
            <a:noAutofit/>
          </a:bodyPr>
          <a:lstStyle/>
          <a:p>
            <a:pPr marL="0" lvl="0" indent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solidFill>
                  <a:schemeClr val="bg2"/>
                </a:solidFill>
              </a:rPr>
              <a:t>Handle errors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5242560" y="1238250"/>
            <a:ext cx="7193915" cy="575627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</a:t>
            </a:r>
            <a:r>
              <a:rPr lang="en-US" dirty="0" err="1"/>
              <a:t>Office.js</a:t>
            </a:r>
            <a:r>
              <a:rPr lang="en-US" dirty="0"/>
              <a:t> Add-in for Microsoft Excel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394960" y="1188720"/>
            <a:ext cx="6888480" cy="5935215"/>
          </a:xfrm>
          <a:ln>
            <a:noFill/>
          </a:ln>
        </p:spPr>
        <p:txBody>
          <a:bodyPr lIns="91440" tIns="91440" rIns="91440" bIns="91440"/>
          <a:lstStyle/>
          <a:p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initialize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reason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(!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Office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requirements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isSetSupported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‘</a:t>
            </a:r>
            <a:r>
              <a:rPr lang="en-US" sz="1200" b="0" dirty="0" err="1">
                <a:solidFill>
                  <a:srgbClr val="A31515"/>
                </a:solidFill>
                <a:latin typeface="Menlo" panose="020B0609030804020204" pitchFamily="49" charset="0"/>
              </a:rPr>
              <a:t>ExcelApi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9885A"/>
                </a:solidFill>
                <a:latin typeface="Menlo" panose="020B0609030804020204" pitchFamily="49" charset="0"/>
              </a:rPr>
              <a:t>1.7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))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‘Unsupported client’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    else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Excel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8000"/>
                </a:solidFill>
                <a:latin typeface="Menlo" panose="020B0609030804020204" pitchFamily="49" charset="0"/>
              </a:rPr>
              <a:t>            // Do Excel stuff</a:t>
            </a:r>
            <a:endParaRPr lang="en-US" sz="12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           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load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obj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AF00DB"/>
                </a:solidFill>
                <a:latin typeface="Menlo" panose="020B0609030804020204" pitchFamily="49" charset="0"/>
              </a:rPr>
              <a:t>            return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latin typeface="Menlo" panose="020B0609030804020204" pitchFamily="49" charset="0"/>
              </a:rPr>
              <a:t>context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sync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.</a:t>
            </a:r>
            <a:r>
              <a:rPr lang="en-US" sz="1200" b="0" dirty="0">
                <a:solidFill>
                  <a:srgbClr val="795E26"/>
                </a:solidFill>
                <a:latin typeface="Menlo" panose="020B0609030804020204" pitchFamily="49" charset="0"/>
              </a:rPr>
              <a:t>then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(() 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=&gt;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    </a:t>
            </a:r>
            <a:r>
              <a:rPr lang="en-US" sz="1200" b="0" dirty="0">
                <a:solidFill>
                  <a:srgbClr val="008000"/>
                </a:solidFill>
                <a:latin typeface="Menlo" panose="020B0609030804020204" pitchFamily="49" charset="0"/>
              </a:rPr>
              <a:t>// Do more Excel stuff</a:t>
            </a:r>
            <a:endParaRPr lang="en-US" sz="1200" b="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    });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})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.</a:t>
            </a:r>
            <a:r>
              <a:rPr lang="en-US" sz="1200" b="0" dirty="0">
                <a:solidFill>
                  <a:srgbClr val="795E26"/>
                </a:solidFill>
                <a:latin typeface="Menlo" panose="020B0609030804020204" pitchFamily="49" charset="0"/>
              </a:rPr>
              <a:t>catch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00FF"/>
                </a:solidFill>
                <a:latin typeface="Menlo" panose="020B06090308040202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267F99"/>
                </a:solidFill>
                <a:latin typeface="Menlo" panose="020B0609030804020204" pitchFamily="49" charset="0"/>
              </a:rPr>
              <a:t>           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console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log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latin typeface="Menlo" panose="020B0609030804020204" pitchFamily="49" charset="0"/>
              </a:rPr>
              <a:t>"Error: "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+ </a:t>
            </a:r>
            <a:r>
              <a:rPr lang="en-US" sz="1200" b="0" dirty="0" err="1">
                <a:solidFill>
                  <a:srgbClr val="267F99"/>
                </a:solidFill>
                <a:latin typeface="Menlo" panose="020B0609030804020204" pitchFamily="49" charset="0"/>
              </a:rPr>
              <a:t>JSON</a:t>
            </a:r>
            <a:r>
              <a:rPr lang="en-US" sz="1200" b="0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latin typeface="Menlo" panose="020B0609030804020204" pitchFamily="49" charset="0"/>
              </a:rPr>
              <a:t>stringify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latin typeface="Menlo" panose="020B0609030804020204" pitchFamily="49" charset="0"/>
              </a:rPr>
              <a:t>error</a:t>
            </a:r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});</a:t>
            </a:r>
          </a:p>
          <a:p>
            <a:r>
              <a:rPr lang="en-US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47D7AC3-A58D-244D-AC5E-AFD998B74000}"/>
              </a:ext>
            </a:extLst>
          </p:cNvPr>
          <p:cNvGrpSpPr/>
          <p:nvPr/>
        </p:nvGrpSpPr>
        <p:grpSpPr>
          <a:xfrm>
            <a:off x="4655549" y="1238250"/>
            <a:ext cx="4526551" cy="349250"/>
            <a:chOff x="4655549" y="1238250"/>
            <a:chExt cx="4526551" cy="34925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4066EE-DD5A-1C45-AC8A-1CB33DD70528}"/>
                </a:ext>
              </a:extLst>
            </p:cNvPr>
            <p:cNvSpPr/>
            <p:nvPr/>
          </p:nvSpPr>
          <p:spPr bwMode="auto">
            <a:xfrm>
              <a:off x="5394960" y="1238250"/>
              <a:ext cx="37871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C995DC5-F03D-5D46-AA2C-56081836A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549" y="1409700"/>
              <a:ext cx="739411" cy="17780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17B67BC-2FC5-924B-8EDA-66EFDE15BD34}"/>
              </a:ext>
            </a:extLst>
          </p:cNvPr>
          <p:cNvGrpSpPr/>
          <p:nvPr/>
        </p:nvGrpSpPr>
        <p:grpSpPr>
          <a:xfrm>
            <a:off x="4655549" y="1629408"/>
            <a:ext cx="7460251" cy="948691"/>
            <a:chOff x="4655549" y="1629408"/>
            <a:chExt cx="7460251" cy="94869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297F0B2-9D41-104E-B683-1D7299EB94FA}"/>
                </a:ext>
              </a:extLst>
            </p:cNvPr>
            <p:cNvSpPr/>
            <p:nvPr/>
          </p:nvSpPr>
          <p:spPr bwMode="auto">
            <a:xfrm>
              <a:off x="5788659" y="1629408"/>
              <a:ext cx="6327141" cy="948691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230D6CD-666E-854E-B290-D8F549375FE5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 flipV="1">
              <a:off x="4655549" y="2103754"/>
              <a:ext cx="1133110" cy="33774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2C73D3-1C75-EC4B-BFAB-222740BDD4CD}"/>
              </a:ext>
            </a:extLst>
          </p:cNvPr>
          <p:cNvGrpSpPr/>
          <p:nvPr/>
        </p:nvGrpSpPr>
        <p:grpSpPr>
          <a:xfrm>
            <a:off x="4688041" y="2969256"/>
            <a:ext cx="4494059" cy="2745743"/>
            <a:chOff x="4688041" y="2969256"/>
            <a:chExt cx="4494059" cy="274574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43FD707-0264-DE49-9B86-4B27397C5149}"/>
                </a:ext>
              </a:extLst>
            </p:cNvPr>
            <p:cNvSpPr/>
            <p:nvPr/>
          </p:nvSpPr>
          <p:spPr bwMode="auto">
            <a:xfrm>
              <a:off x="6131560" y="2969256"/>
              <a:ext cx="3050540" cy="2745743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E3E5DE1-61D1-4B45-B6F2-7A3EBBF64354}"/>
                </a:ext>
              </a:extLst>
            </p:cNvPr>
            <p:cNvCxnSpPr>
              <a:cxnSpLocks/>
            </p:cNvCxnSpPr>
            <p:nvPr/>
          </p:nvCxnSpPr>
          <p:spPr>
            <a:xfrm>
              <a:off x="4688041" y="3258420"/>
              <a:ext cx="1443519" cy="18328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9AC4C38-C950-7E4E-8CD1-C483F68AEF9B}"/>
              </a:ext>
            </a:extLst>
          </p:cNvPr>
          <p:cNvGrpSpPr/>
          <p:nvPr/>
        </p:nvGrpSpPr>
        <p:grpSpPr>
          <a:xfrm>
            <a:off x="4655549" y="3626167"/>
            <a:ext cx="4526551" cy="500237"/>
            <a:chOff x="4655549" y="3626167"/>
            <a:chExt cx="4526551" cy="50023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E870C6A-92B2-1540-BBBC-EA7321936D87}"/>
                </a:ext>
              </a:extLst>
            </p:cNvPr>
            <p:cNvSpPr/>
            <p:nvPr/>
          </p:nvSpPr>
          <p:spPr bwMode="auto">
            <a:xfrm>
              <a:off x="6499860" y="3626167"/>
              <a:ext cx="26822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29A99B3-A046-F546-BF19-E90C236F6B15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flipV="1">
              <a:off x="4655549" y="3800792"/>
              <a:ext cx="1844311" cy="325612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F4F74B3-1CF2-3E4F-BB21-875B77E6AD21}"/>
              </a:ext>
            </a:extLst>
          </p:cNvPr>
          <p:cNvGrpSpPr/>
          <p:nvPr/>
        </p:nvGrpSpPr>
        <p:grpSpPr>
          <a:xfrm>
            <a:off x="4655549" y="3991924"/>
            <a:ext cx="3993151" cy="1002464"/>
            <a:chOff x="4655549" y="3991924"/>
            <a:chExt cx="3993151" cy="100246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E2A9558-7777-9743-A9C3-27BA60F3BA15}"/>
                </a:ext>
              </a:extLst>
            </p:cNvPr>
            <p:cNvSpPr/>
            <p:nvPr/>
          </p:nvSpPr>
          <p:spPr bwMode="auto">
            <a:xfrm>
              <a:off x="6499860" y="3991924"/>
              <a:ext cx="2148840" cy="349250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BD47C9B-388F-4046-86FA-1D5CC38C82EA}"/>
                </a:ext>
              </a:extLst>
            </p:cNvPr>
            <p:cNvCxnSpPr>
              <a:cxnSpLocks/>
              <a:endCxn id="62" idx="1"/>
            </p:cNvCxnSpPr>
            <p:nvPr/>
          </p:nvCxnSpPr>
          <p:spPr>
            <a:xfrm flipV="1">
              <a:off x="4655549" y="4166549"/>
              <a:ext cx="1844311" cy="827839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2E219DD-CA1A-4143-A356-489BD0A28F27}"/>
              </a:ext>
            </a:extLst>
          </p:cNvPr>
          <p:cNvGrpSpPr/>
          <p:nvPr/>
        </p:nvGrpSpPr>
        <p:grpSpPr>
          <a:xfrm>
            <a:off x="4655549" y="4341173"/>
            <a:ext cx="4381771" cy="1516733"/>
            <a:chOff x="4655549" y="4341173"/>
            <a:chExt cx="4381771" cy="1516733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F17A52-655B-F74B-BB49-FC5095BA6CB7}"/>
                </a:ext>
              </a:extLst>
            </p:cNvPr>
            <p:cNvSpPr/>
            <p:nvPr/>
          </p:nvSpPr>
          <p:spPr bwMode="auto">
            <a:xfrm>
              <a:off x="6499860" y="4341173"/>
              <a:ext cx="2537460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EFD16C8-B9AF-D948-AE1B-B29E263D4D22}"/>
                </a:ext>
              </a:extLst>
            </p:cNvPr>
            <p:cNvCxnSpPr>
              <a:cxnSpLocks/>
              <a:endCxn id="63" idx="1"/>
            </p:cNvCxnSpPr>
            <p:nvPr/>
          </p:nvCxnSpPr>
          <p:spPr>
            <a:xfrm flipV="1">
              <a:off x="4655549" y="4816896"/>
              <a:ext cx="1844311" cy="104101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9C0641-09ED-5546-A133-99FABF348490}"/>
              </a:ext>
            </a:extLst>
          </p:cNvPr>
          <p:cNvGrpSpPr/>
          <p:nvPr/>
        </p:nvGrpSpPr>
        <p:grpSpPr>
          <a:xfrm>
            <a:off x="4655549" y="5712631"/>
            <a:ext cx="6301753" cy="985233"/>
            <a:chOff x="4655549" y="5712631"/>
            <a:chExt cx="6301753" cy="9852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1076E6-6FAB-3E42-A47E-66BA6831FB36}"/>
                </a:ext>
              </a:extLst>
            </p:cNvPr>
            <p:cNvSpPr/>
            <p:nvPr/>
          </p:nvSpPr>
          <p:spPr bwMode="auto">
            <a:xfrm>
              <a:off x="6131560" y="5712631"/>
              <a:ext cx="4825742" cy="951445"/>
            </a:xfrm>
            <a:prstGeom prst="rect">
              <a:avLst/>
            </a:prstGeom>
            <a:noFill/>
            <a:ln w="25400">
              <a:solidFill>
                <a:srgbClr val="D63C1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4A5B69D-9239-E943-89CA-8465DD0F7A8B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 flipV="1">
              <a:off x="4655549" y="6188354"/>
              <a:ext cx="1476011" cy="509510"/>
            </a:xfrm>
            <a:prstGeom prst="line">
              <a:avLst/>
            </a:prstGeom>
            <a:ln w="25400">
              <a:solidFill>
                <a:srgbClr val="D63C1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997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D0757-0680-49A2-8848-7D301241A3B7}"/>
              </a:ext>
            </a:extLst>
          </p:cNvPr>
          <p:cNvSpPr txBox="1">
            <a:spLocks/>
          </p:cNvSpPr>
          <p:nvPr/>
        </p:nvSpPr>
        <p:spPr>
          <a:xfrm>
            <a:off x="465139" y="1500487"/>
            <a:ext cx="7291318" cy="331783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Hierarchy of a workbook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+mj-lt"/>
              </a:rPr>
              <a:t>Context to a workbook through </a:t>
            </a:r>
            <a:r>
              <a:rPr lang="en-US" sz="1600" dirty="0" err="1">
                <a:solidFill>
                  <a:srgbClr val="2F2F2F"/>
                </a:solidFill>
                <a:latin typeface="+mj-lt"/>
              </a:rPr>
              <a:t>Excel.run</a:t>
            </a:r>
            <a:r>
              <a:rPr lang="en-US" sz="1600" dirty="0">
                <a:solidFill>
                  <a:srgbClr val="2F2F2F"/>
                </a:solidFill>
                <a:latin typeface="+mj-lt"/>
              </a:rPr>
              <a:t>() and </a:t>
            </a:r>
            <a:r>
              <a:rPr lang="en-US" sz="1600" dirty="0" err="1">
                <a:solidFill>
                  <a:srgbClr val="2F2F2F"/>
                </a:solidFill>
                <a:latin typeface="+mj-lt"/>
              </a:rPr>
              <a:t>context.workbook</a:t>
            </a:r>
            <a:endParaRPr lang="en-US" sz="1600" dirty="0">
              <a:solidFill>
                <a:srgbClr val="2F2F2F"/>
              </a:solidFill>
              <a:latin typeface="+mj-lt"/>
            </a:endParaRP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+mj-lt"/>
              </a:rPr>
              <a:t>The workbook contains worksheets and a number of collections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+mj-lt"/>
              </a:rPr>
              <a:t>Access too these collections, including charts, tables, </a:t>
            </a:r>
            <a:r>
              <a:rPr lang="en-US" sz="1600" dirty="0" err="1">
                <a:solidFill>
                  <a:srgbClr val="2F2F2F"/>
                </a:solidFill>
                <a:latin typeface="+mj-lt"/>
              </a:rPr>
              <a:t>pivotTables</a:t>
            </a:r>
            <a:r>
              <a:rPr lang="en-US" sz="1600" dirty="0">
                <a:solidFill>
                  <a:srgbClr val="2F2F2F"/>
                </a:solidFill>
                <a:latin typeface="+mj-lt"/>
              </a:rPr>
              <a:t>, and more.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+mj-lt"/>
              </a:rPr>
              <a:t>Many objects can be accessed directly from the workbook object</a:t>
            </a:r>
            <a:endParaRPr lang="en-US" sz="1600" dirty="0">
              <a:solidFill>
                <a:srgbClr val="2F2F2F"/>
              </a:solidFill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endParaRPr lang="en-US" sz="1600" dirty="0">
              <a:solidFill>
                <a:srgbClr val="2F2F2F"/>
              </a:solidFill>
              <a:latin typeface="Segoe UI Semibold"/>
            </a:endParaRPr>
          </a:p>
          <a:p>
            <a:pPr lvl="0">
              <a:lnSpc>
                <a:spcPct val="90000"/>
              </a:lnSpc>
              <a:spcBef>
                <a:spcPts val="600"/>
              </a:spcBef>
            </a:pPr>
            <a:r>
              <a:rPr lang="en-US" b="1" dirty="0">
                <a:solidFill>
                  <a:srgbClr val="D83B01"/>
                </a:solidFill>
                <a:latin typeface="Segoe UI Semibold"/>
              </a:rPr>
              <a:t>Worksheets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Worksheets relationship access using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getNext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 and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getPrevious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Access active worksheet using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workbook.worksheets.getActiveWorksheet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Set the active worksheet using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worksheet.activate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().</a:t>
            </a:r>
          </a:p>
          <a:p>
            <a:pPr marL="285750" lvl="0" indent="-28575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Event management -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onActivated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onDeactivated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, </a:t>
            </a:r>
            <a:r>
              <a:rPr lang="en-US" sz="1600" dirty="0" err="1">
                <a:solidFill>
                  <a:srgbClr val="2F2F2F"/>
                </a:solidFill>
                <a:latin typeface="Segoe UI Semibold"/>
              </a:rPr>
              <a:t>onSelectionChanged</a:t>
            </a:r>
            <a:r>
              <a:rPr lang="en-US" sz="1600" dirty="0">
                <a:solidFill>
                  <a:srgbClr val="2F2F2F"/>
                </a:solidFill>
                <a:latin typeface="Segoe UI Semibold"/>
              </a:rPr>
              <a:t> 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DFFC4D-D2E6-46BF-8DD2-F7E2619B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object hierarchy</a:t>
            </a:r>
          </a:p>
        </p:txBody>
      </p:sp>
      <p:sp>
        <p:nvSpPr>
          <p:cNvPr id="3" name="Rectangle 2" descr="Diagram of the object hierarchy in Excel, with a root workbook containing a collection of worksheets, each with a collections of tables, charts, and more.">
            <a:extLst>
              <a:ext uri="{FF2B5EF4-FFF2-40B4-BE49-F238E27FC236}">
                <a16:creationId xmlns:a16="http://schemas.microsoft.com/office/drawing/2014/main" id="{54F7E05E-618B-E942-AAD7-E79B457BD650}"/>
              </a:ext>
            </a:extLst>
          </p:cNvPr>
          <p:cNvSpPr/>
          <p:nvPr/>
        </p:nvSpPr>
        <p:spPr bwMode="auto">
          <a:xfrm>
            <a:off x="7848600" y="1356360"/>
            <a:ext cx="4149725" cy="51547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AF093-DA3F-BD4C-A515-546E6E90B2C7}"/>
              </a:ext>
            </a:extLst>
          </p:cNvPr>
          <p:cNvSpPr/>
          <p:nvPr/>
        </p:nvSpPr>
        <p:spPr bwMode="auto">
          <a:xfrm>
            <a:off x="8092440" y="2026920"/>
            <a:ext cx="3657600" cy="19507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E0223F-6678-0A49-8DD7-5CBD637A5FD5}"/>
              </a:ext>
            </a:extLst>
          </p:cNvPr>
          <p:cNvSpPr/>
          <p:nvPr/>
        </p:nvSpPr>
        <p:spPr bwMode="auto">
          <a:xfrm>
            <a:off x="8252460" y="2510136"/>
            <a:ext cx="3337560" cy="6088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083437-7035-9147-BF06-EFD4AC37F876}"/>
              </a:ext>
            </a:extLst>
          </p:cNvPr>
          <p:cNvSpPr txBox="1"/>
          <p:nvPr/>
        </p:nvSpPr>
        <p:spPr>
          <a:xfrm>
            <a:off x="7844155" y="1399056"/>
            <a:ext cx="161999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workbook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6EF1E-CB35-3D4A-BA56-1D384046C79F}"/>
              </a:ext>
            </a:extLst>
          </p:cNvPr>
          <p:cNvSpPr txBox="1"/>
          <p:nvPr/>
        </p:nvSpPr>
        <p:spPr>
          <a:xfrm>
            <a:off x="8092440" y="1924183"/>
            <a:ext cx="16827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worksheet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71F891-DFF2-3F45-B819-882BFBFE948E}"/>
              </a:ext>
            </a:extLst>
          </p:cNvPr>
          <p:cNvSpPr txBox="1"/>
          <p:nvPr/>
        </p:nvSpPr>
        <p:spPr>
          <a:xfrm>
            <a:off x="8277264" y="2515934"/>
            <a:ext cx="10019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table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0B92B-B01D-124E-BBE7-4EB3CC66FD53}"/>
              </a:ext>
            </a:extLst>
          </p:cNvPr>
          <p:cNvSpPr/>
          <p:nvPr/>
        </p:nvSpPr>
        <p:spPr bwMode="auto">
          <a:xfrm>
            <a:off x="8252460" y="3180696"/>
            <a:ext cx="3337560" cy="6088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25C47-2691-AB4B-B4C9-0FB7B7B5B792}"/>
              </a:ext>
            </a:extLst>
          </p:cNvPr>
          <p:cNvSpPr txBox="1"/>
          <p:nvPr/>
        </p:nvSpPr>
        <p:spPr>
          <a:xfrm>
            <a:off x="8277264" y="3186494"/>
            <a:ext cx="10185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chart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DA7E85-84D2-934E-B3E1-6F7502E66489}"/>
              </a:ext>
            </a:extLst>
          </p:cNvPr>
          <p:cNvSpPr/>
          <p:nvPr/>
        </p:nvSpPr>
        <p:spPr bwMode="auto">
          <a:xfrm>
            <a:off x="8092440" y="4246437"/>
            <a:ext cx="3657600" cy="19507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5E4A62-40BD-9649-9EDB-F7559806651F}"/>
              </a:ext>
            </a:extLst>
          </p:cNvPr>
          <p:cNvSpPr/>
          <p:nvPr/>
        </p:nvSpPr>
        <p:spPr bwMode="auto">
          <a:xfrm>
            <a:off x="8252460" y="4729653"/>
            <a:ext cx="3337560" cy="6088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EA454B-32B0-0648-8EA9-7E7A32C7E73C}"/>
              </a:ext>
            </a:extLst>
          </p:cNvPr>
          <p:cNvSpPr txBox="1"/>
          <p:nvPr/>
        </p:nvSpPr>
        <p:spPr>
          <a:xfrm>
            <a:off x="8092440" y="4143700"/>
            <a:ext cx="168276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worksheet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1D3A6-69CA-B448-A193-9C42220CC7AB}"/>
              </a:ext>
            </a:extLst>
          </p:cNvPr>
          <p:cNvSpPr txBox="1"/>
          <p:nvPr/>
        </p:nvSpPr>
        <p:spPr>
          <a:xfrm>
            <a:off x="8277264" y="4735451"/>
            <a:ext cx="100194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table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1F8F55-1FF9-794D-86EC-F555C9CE190C}"/>
              </a:ext>
            </a:extLst>
          </p:cNvPr>
          <p:cNvSpPr/>
          <p:nvPr/>
        </p:nvSpPr>
        <p:spPr bwMode="auto">
          <a:xfrm>
            <a:off x="8252460" y="5400213"/>
            <a:ext cx="3337560" cy="6088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EEA9F-2F49-A148-A8CD-99DC53EEE183}"/>
              </a:ext>
            </a:extLst>
          </p:cNvPr>
          <p:cNvSpPr txBox="1"/>
          <p:nvPr/>
        </p:nvSpPr>
        <p:spPr>
          <a:xfrm>
            <a:off x="8277264" y="5406011"/>
            <a:ext cx="10185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2"/>
                </a:solidFill>
              </a:rPr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8301726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headers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637060"/>
            <a:ext cx="11792032" cy="4671022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range from worksheet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A1:D1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table into current worksheet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table by name (can also be performed on worksheet)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header row to table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getHeaderRowRange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[[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"Date"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"Merchant"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"Category"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"Amount"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]];</a:t>
            </a:r>
          </a:p>
          <a:p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Freeze header row where 1 is the count of rows at top to freeze (0 to unfreeze)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currWorksheet.freezePanes.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freezeRows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pic>
        <p:nvPicPr>
          <p:cNvPr id="6" name="Picture 5" descr="Screen shot of a table in Excel.">
            <a:extLst>
              <a:ext uri="{FF2B5EF4-FFF2-40B4-BE49-F238E27FC236}">
                <a16:creationId xmlns:a16="http://schemas.microsoft.com/office/drawing/2014/main" id="{7990B152-A0E7-BE4A-8C4F-FB74091EB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294" y="1463041"/>
            <a:ext cx="4066181" cy="282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3349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and headers (cont.)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637060"/>
            <a:ext cx="11792032" cy="5705921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Delete the second row in a table (at row index of 1)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getItemAt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delete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Update the second row in a table (at row index of 1)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 err="1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0101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ExpensesTable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getItemAt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values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[[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"1/15/2017"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"Best For You Organics Company"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"Groceries"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"97.8"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8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row(s) to the end of the table (null or -1 for row index appends to end)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"1/1/2017"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"The Phone Company"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"Communications"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"120"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Add row(s) to the beginning row of the table (at row index of 0)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"1/10/2017"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"Coho Vineyard"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"Restaurant"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"33"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6837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tables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932920" cy="2749342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Filter table on the "Category" column by values "Education" and "Groceries"</a:t>
            </a: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categoryFilter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columns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'Category'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categoryFilter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applyValuesFilter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"Education"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"Groceries"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</a:p>
          <a:p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Re-apply filters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reapplyFilters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Clear filters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clearFilters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</p:txBody>
      </p:sp>
      <p:grpSp>
        <p:nvGrpSpPr>
          <p:cNvPr id="6" name="Group 5" descr="Screen shot of a table in Excel with sorting/filtering menus expanded.">
            <a:extLst>
              <a:ext uri="{FF2B5EF4-FFF2-40B4-BE49-F238E27FC236}">
                <a16:creationId xmlns:a16="http://schemas.microsoft.com/office/drawing/2014/main" id="{79120759-309E-2142-8ECD-B1B35C25378B}"/>
              </a:ext>
            </a:extLst>
          </p:cNvPr>
          <p:cNvGrpSpPr/>
          <p:nvPr/>
        </p:nvGrpSpPr>
        <p:grpSpPr>
          <a:xfrm>
            <a:off x="7014083" y="3221211"/>
            <a:ext cx="5422392" cy="3773314"/>
            <a:chOff x="6576007" y="1500487"/>
            <a:chExt cx="5422392" cy="37733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1920E3-E310-9E47-922E-6EA1FF60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6007" y="1500487"/>
              <a:ext cx="5422392" cy="37733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2A6593-F741-3147-8686-093324A0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3097" y="1672552"/>
              <a:ext cx="2044220" cy="301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1957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tables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722120"/>
            <a:ext cx="11932920" cy="3961982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Sort the table by the second column (at column index of 1) </a:t>
            </a:r>
            <a:r>
              <a:rPr lang="en-US" sz="1800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</a:t>
            </a: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then third column </a:t>
            </a:r>
            <a:r>
              <a:rPr lang="en-US" sz="1800" b="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sortFields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ascending: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ascending: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sortFields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Re-apply sort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reapply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Clear filters</a:t>
            </a:r>
            <a:endParaRPr lang="en-US" sz="18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n-US" sz="18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 descr="Screen shot of a table in Excel with sorting/filtering menus expanded.">
            <a:extLst>
              <a:ext uri="{FF2B5EF4-FFF2-40B4-BE49-F238E27FC236}">
                <a16:creationId xmlns:a16="http://schemas.microsoft.com/office/drawing/2014/main" id="{840DBBD4-AE0C-DD40-8987-46C01352E72C}"/>
              </a:ext>
            </a:extLst>
          </p:cNvPr>
          <p:cNvGrpSpPr/>
          <p:nvPr/>
        </p:nvGrpSpPr>
        <p:grpSpPr>
          <a:xfrm>
            <a:off x="7001383" y="3221211"/>
            <a:ext cx="5422392" cy="3773314"/>
            <a:chOff x="6550607" y="1475087"/>
            <a:chExt cx="5422392" cy="37733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33FC27-4F95-F841-9831-815BE16C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0607" y="1475087"/>
              <a:ext cx="5422392" cy="37733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2D93B3-607F-FA42-BDD9-097CAB59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3097" y="1672552"/>
              <a:ext cx="2044220" cy="30183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32364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4762BBD-3EC9-462C-B191-7ED2D17219BC}"/>
              </a:ext>
            </a:extLst>
          </p:cNvPr>
          <p:cNvSpPr/>
          <p:nvPr/>
        </p:nvSpPr>
        <p:spPr bwMode="auto">
          <a:xfrm>
            <a:off x="0" y="1463041"/>
            <a:ext cx="12436475" cy="55314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20040" y="1518920"/>
            <a:ext cx="11792032" cy="6136808"/>
          </a:xfrm>
          <a:ln>
            <a:noFill/>
          </a:ln>
        </p:spPr>
        <p:txBody>
          <a:bodyPr lIns="91440" tIns="91440" rIns="91440" bIns="91440"/>
          <a:lstStyle/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Insert a clustered column chart using table data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getDataBodyRange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currWorksheet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ColumnClustered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dataRange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"auto"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Get existing chart by name</a:t>
            </a:r>
            <a:endParaRPr lang="en-US" sz="2000" b="0" dirty="0">
              <a:solidFill>
                <a:srgbClr val="0101FD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workbook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"MyChart"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Modify chart properties such as position, titles,</a:t>
            </a:r>
          </a:p>
          <a:p>
            <a:r>
              <a:rPr lang="en-US" sz="2000" b="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colors, sizes, and more</a:t>
            </a: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setPosition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"A15"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"F30"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"Expenses"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"right"</a:t>
            </a: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legend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setSolidColor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"white"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dataLabels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dataLabels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font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"black"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series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getItemAt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000" b="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"Value in €"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lang="en-US" sz="2000" b="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 descr="Screen shot of a chart in Excel">
            <a:extLst>
              <a:ext uri="{FF2B5EF4-FFF2-40B4-BE49-F238E27FC236}">
                <a16:creationId xmlns:a16="http://schemas.microsoft.com/office/drawing/2014/main" id="{9CDD0EF7-3314-DB40-B571-F4A8312F4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274" y="3740024"/>
            <a:ext cx="4676838" cy="32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206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C209D0D3-7FEC-D849-BFD6-ACAAE5DE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 chart types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9223AED-C440-C848-99F3-71BE003427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734296" cy="323165"/>
          </a:xfrm>
        </p:spPr>
        <p:txBody>
          <a:bodyPr/>
          <a:lstStyle/>
          <a:p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worksheet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charts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2800" dirty="0" err="1">
                <a:solidFill>
                  <a:srgbClr val="795E2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"&lt;CHART_TYPE_BELOW /&gt;"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"auto"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72D1A2E-B421-654C-85D7-93FF3ADF0A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2119" y="2879593"/>
            <a:ext cx="2055038" cy="37856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_3DArea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_3DAreaStacked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_3DAreaStacked100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_3DBarClustered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_3DBarStacked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_3DBarStacked100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_3DColumn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_3DColumnClustered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_3DColumnStacked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_3DColumnStacked100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_3DLine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_3DPie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_3DPieExploded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5DA63F2-51B9-3345-8CBC-3D62A916F4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7157" y="2879593"/>
            <a:ext cx="2057400" cy="37856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/>
              <a:t>Area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AreaStacked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AreaStacked100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BarClustered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BarOfPie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BarStacked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BarStacked100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Bubble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Bubble3DEffect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ColumnClustered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ColumnStacked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ColumnStacked100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ConeBarClustered</a:t>
            </a:r>
            <a:endParaRPr lang="en-US" sz="12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5DF9C79-1B4C-4C4C-A1AB-B4FBC59990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2195" y="2879593"/>
            <a:ext cx="2057400" cy="37856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 err="1"/>
              <a:t>ConeBarStacked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ConeBarStacked100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ConeCol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ConeColClustered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ConeColStacked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ConeColStacked100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CylinderBarClustered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CylinderBarStacked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CylinderBarStacked100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CylinderCol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CylinderColClustered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CylinderColStacked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CylinderColStacked100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DB62AF55-4718-654E-98C7-DF6AB7853655}"/>
              </a:ext>
            </a:extLst>
          </p:cNvPr>
          <p:cNvSpPr txBox="1">
            <a:spLocks/>
          </p:cNvSpPr>
          <p:nvPr/>
        </p:nvSpPr>
        <p:spPr>
          <a:xfrm>
            <a:off x="6407233" y="2879592"/>
            <a:ext cx="2057400" cy="378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Doughnut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DoughnutExploded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Line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LineMarkers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LineMarkersStacked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LineMarkersStacked100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LineStacked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LineStacked100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Pie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PieExploded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PieOfPie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PyramidBarClustered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PyramidBarStacked</a:t>
            </a:r>
            <a:endParaRPr lang="en-US" sz="1200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BB968975-F279-2B41-9370-118430C4F6F0}"/>
              </a:ext>
            </a:extLst>
          </p:cNvPr>
          <p:cNvSpPr txBox="1">
            <a:spLocks/>
          </p:cNvSpPr>
          <p:nvPr/>
        </p:nvSpPr>
        <p:spPr>
          <a:xfrm>
            <a:off x="8462271" y="2879592"/>
            <a:ext cx="2057400" cy="37856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PyramidBarStacked100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PyramidCol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PyramidColClustered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PyramidColStacked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PyramidColStacked100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Radar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RadarFilled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RadarMarkers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StockHLC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StockOHLC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StockVHLC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StockVOHLC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/>
              <a:t>Surface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144F44F-E7D4-A449-A40F-4CE5C261C4EE}"/>
              </a:ext>
            </a:extLst>
          </p:cNvPr>
          <p:cNvSpPr txBox="1">
            <a:spLocks/>
          </p:cNvSpPr>
          <p:nvPr/>
        </p:nvSpPr>
        <p:spPr>
          <a:xfrm>
            <a:off x="10514947" y="2879591"/>
            <a:ext cx="2057400" cy="318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 err="1"/>
              <a:t>SurfaceTopView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SurfaceTopViewWireframe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SurfaceWireframe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XYScatter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XYScatterLines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XYScatterLinesNoMarkers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XYScatterSmooth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XYScatterSmoothNoMarkers</a:t>
            </a: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75288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Roadmap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C8CC7-EA32-5A43-8F44-4B05158D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4" y="1130606"/>
            <a:ext cx="9586913" cy="54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742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Excel </a:t>
            </a:r>
            <a:r>
              <a:rPr lang="en-US" dirty="0" err="1"/>
              <a:t>Addin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5675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Bootcamp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6978" y="1212850"/>
            <a:ext cx="10784859" cy="50870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Introduce the latest in Office Add-in Development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Build </a:t>
            </a:r>
            <a:r>
              <a:rPr lang="en-US" b="1" u="sng" dirty="0"/>
              <a:t>AT LEAST 1 </a:t>
            </a:r>
            <a:r>
              <a:rPr lang="en-US" b="1" dirty="0"/>
              <a:t>Add-in before session end!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322475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Context and batch operations and promises / </a:t>
            </a:r>
            <a:r>
              <a:rPr lang="en-US" sz="1600" b="0" dirty="0" err="1">
                <a:solidFill>
                  <a:srgbClr val="2F2F2F"/>
                </a:solidFill>
                <a:latin typeface="Segoe UI Semibold"/>
              </a:rPr>
              <a:t>async</a:t>
            </a:r>
            <a:endParaRPr lang="en-US" sz="1600" b="0" dirty="0">
              <a:solidFill>
                <a:srgbClr val="2F2F2F"/>
              </a:solidFill>
              <a:latin typeface="Segoe UI Semibold"/>
            </a:endParaRP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Easily manipulate the ranges, tables, charts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Rich set of properties for fine tuning tables and charts</a:t>
            </a:r>
          </a:p>
          <a:p>
            <a:pPr marL="285750" lvl="0" indent="-28575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Rich set of events for activation, change, selection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endParaRPr lang="en-US" sz="1600" b="0" dirty="0">
              <a:solidFill>
                <a:srgbClr val="2F2F2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937726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1FDF7AAF-9351-F34C-BA53-7BAC4E4A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Add-Ins and Modern JavaScript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D947DB-D78B-AD42-91EC-9ABAD752D5B1}"/>
              </a:ext>
            </a:extLst>
          </p:cNvPr>
          <p:cNvGrpSpPr/>
          <p:nvPr/>
        </p:nvGrpSpPr>
        <p:grpSpPr>
          <a:xfrm>
            <a:off x="4757721" y="1359451"/>
            <a:ext cx="2590808" cy="1601327"/>
            <a:chOff x="8342253" y="1334115"/>
            <a:chExt cx="2590808" cy="160132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DEEE207-B7D0-504C-BB6E-43072D5B9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734" y="1334115"/>
              <a:ext cx="1601327" cy="1601327"/>
            </a:xfrm>
            <a:prstGeom prst="rect">
              <a:avLst/>
            </a:prstGeom>
          </p:spPr>
        </p:pic>
        <p:sp>
          <p:nvSpPr>
            <p:cNvPr id="14" name="Arrow: Chevron 40">
              <a:extLst>
                <a:ext uri="{FF2B5EF4-FFF2-40B4-BE49-F238E27FC236}">
                  <a16:creationId xmlns:a16="http://schemas.microsoft.com/office/drawing/2014/main" id="{63956FCE-78A5-CE40-A9D9-F0F276D295C4}"/>
                </a:ext>
              </a:extLst>
            </p:cNvPr>
            <p:cNvSpPr/>
            <p:nvPr/>
          </p:nvSpPr>
          <p:spPr bwMode="auto">
            <a:xfrm>
              <a:off x="8342253" y="1511919"/>
              <a:ext cx="402412" cy="1257297"/>
            </a:xfrm>
            <a:prstGeom prst="chevron">
              <a:avLst>
                <a:gd name="adj" fmla="val 64831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3A40DA-2764-ED47-B39B-D2780AE55EE2}"/>
              </a:ext>
            </a:extLst>
          </p:cNvPr>
          <p:cNvGrpSpPr/>
          <p:nvPr/>
        </p:nvGrpSpPr>
        <p:grpSpPr>
          <a:xfrm>
            <a:off x="958715" y="1285246"/>
            <a:ext cx="2697502" cy="1749736"/>
            <a:chOff x="8342253" y="1265699"/>
            <a:chExt cx="2697502" cy="174973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3A2CE3-960D-E844-A415-FB5A71E5F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042" y="1265699"/>
              <a:ext cx="1814713" cy="1749736"/>
            </a:xfrm>
            <a:prstGeom prst="rect">
              <a:avLst/>
            </a:prstGeom>
          </p:spPr>
        </p:pic>
        <p:sp>
          <p:nvSpPr>
            <p:cNvPr id="17" name="Arrow: Chevron 24">
              <a:extLst>
                <a:ext uri="{FF2B5EF4-FFF2-40B4-BE49-F238E27FC236}">
                  <a16:creationId xmlns:a16="http://schemas.microsoft.com/office/drawing/2014/main" id="{97327735-C359-C747-9BC4-4A8F80B93294}"/>
                </a:ext>
              </a:extLst>
            </p:cNvPr>
            <p:cNvSpPr/>
            <p:nvPr/>
          </p:nvSpPr>
          <p:spPr bwMode="auto">
            <a:xfrm>
              <a:off x="8342253" y="1511919"/>
              <a:ext cx="402412" cy="1257297"/>
            </a:xfrm>
            <a:prstGeom prst="chevron">
              <a:avLst>
                <a:gd name="adj" fmla="val 64831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B4A28A4-1FFE-1541-9FEC-BC8AAF5002BB}"/>
              </a:ext>
            </a:extLst>
          </p:cNvPr>
          <p:cNvGrpSpPr/>
          <p:nvPr/>
        </p:nvGrpSpPr>
        <p:grpSpPr>
          <a:xfrm>
            <a:off x="8499927" y="1317011"/>
            <a:ext cx="2633249" cy="1686206"/>
            <a:chOff x="8342253" y="1291676"/>
            <a:chExt cx="2633249" cy="1686206"/>
          </a:xfrm>
        </p:grpSpPr>
        <p:sp>
          <p:nvSpPr>
            <p:cNvPr id="19" name="Arrow: Chevron 40">
              <a:extLst>
                <a:ext uri="{FF2B5EF4-FFF2-40B4-BE49-F238E27FC236}">
                  <a16:creationId xmlns:a16="http://schemas.microsoft.com/office/drawing/2014/main" id="{DA4B7749-404B-9C4E-80BD-DF1FAEC8AC52}"/>
                </a:ext>
              </a:extLst>
            </p:cNvPr>
            <p:cNvSpPr/>
            <p:nvPr/>
          </p:nvSpPr>
          <p:spPr bwMode="auto">
            <a:xfrm>
              <a:off x="8342253" y="1511919"/>
              <a:ext cx="402412" cy="1257297"/>
            </a:xfrm>
            <a:prstGeom prst="chevron">
              <a:avLst>
                <a:gd name="adj" fmla="val 64831"/>
              </a:avLst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AA3D113-1743-B046-84A4-004345CF6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296" y="1291676"/>
              <a:ext cx="1686206" cy="1686206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22310B8-F8CA-574A-985A-F8C88BC05502}"/>
              </a:ext>
            </a:extLst>
          </p:cNvPr>
          <p:cNvSpPr/>
          <p:nvPr/>
        </p:nvSpPr>
        <p:spPr bwMode="auto">
          <a:xfrm>
            <a:off x="0" y="3500992"/>
            <a:ext cx="12436475" cy="28242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0806DA-05EB-D047-A361-6AAB9EB35DD5}"/>
              </a:ext>
            </a:extLst>
          </p:cNvPr>
          <p:cNvSpPr/>
          <p:nvPr/>
        </p:nvSpPr>
        <p:spPr>
          <a:xfrm>
            <a:off x="459876" y="3809163"/>
            <a:ext cx="37565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Bootstrap root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Office.initialize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()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render(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&lt;App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={title} 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'#container’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C7DD6F-7EB8-6A40-9007-F8A0CC525E62}"/>
              </a:ext>
            </a:extLst>
          </p:cNvPr>
          <p:cNvSpPr/>
          <p:nvPr/>
        </p:nvSpPr>
        <p:spPr>
          <a:xfrm>
            <a:off x="4958927" y="3848232"/>
            <a:ext cx="3393855" cy="1724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Bootstrap Angular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Office.initialize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platformBrowserDynamic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bootstrapModule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AppModule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.catch(err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(err));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4" name="Isosceles Triangle 20">
            <a:extLst>
              <a:ext uri="{FF2B5EF4-FFF2-40B4-BE49-F238E27FC236}">
                <a16:creationId xmlns:a16="http://schemas.microsoft.com/office/drawing/2014/main" id="{15B0CD15-734F-F04D-9FE7-043AD52E7491}"/>
              </a:ext>
            </a:extLst>
          </p:cNvPr>
          <p:cNvSpPr/>
          <p:nvPr/>
        </p:nvSpPr>
        <p:spPr bwMode="auto">
          <a:xfrm rot="10800000">
            <a:off x="1404938" y="3461923"/>
            <a:ext cx="1203767" cy="347240"/>
          </a:xfrm>
          <a:prstGeom prst="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Isosceles Triangle 21">
            <a:extLst>
              <a:ext uri="{FF2B5EF4-FFF2-40B4-BE49-F238E27FC236}">
                <a16:creationId xmlns:a16="http://schemas.microsoft.com/office/drawing/2014/main" id="{6350DD67-52E8-B941-9B32-7313C0A78442}"/>
              </a:ext>
            </a:extLst>
          </p:cNvPr>
          <p:cNvSpPr/>
          <p:nvPr/>
        </p:nvSpPr>
        <p:spPr bwMode="auto">
          <a:xfrm rot="10800000">
            <a:off x="5271932" y="3461923"/>
            <a:ext cx="1203767" cy="347240"/>
          </a:xfrm>
          <a:prstGeom prst="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Isosceles Triangle 22">
            <a:extLst>
              <a:ext uri="{FF2B5EF4-FFF2-40B4-BE49-F238E27FC236}">
                <a16:creationId xmlns:a16="http://schemas.microsoft.com/office/drawing/2014/main" id="{CDDFD0C9-05A0-914B-AD0F-90FF774C82FA}"/>
              </a:ext>
            </a:extLst>
          </p:cNvPr>
          <p:cNvSpPr/>
          <p:nvPr/>
        </p:nvSpPr>
        <p:spPr bwMode="auto">
          <a:xfrm rot="10800000">
            <a:off x="9385176" y="3461923"/>
            <a:ext cx="1203767" cy="347240"/>
          </a:xfrm>
          <a:prstGeom prst="triangl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17AC93-43CE-A84E-B640-5593D94EB2B2}"/>
              </a:ext>
            </a:extLst>
          </p:cNvPr>
          <p:cNvSpPr/>
          <p:nvPr/>
        </p:nvSpPr>
        <p:spPr>
          <a:xfrm>
            <a:off x="8831183" y="3848232"/>
            <a:ext cx="3393855" cy="2108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Bootstrap root component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Office.initialize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(reason)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Vue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el: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"#app"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render: h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h(root, { }),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components: { root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});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43824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3408E-6 4.53926E-9 L -0.06242 4.53926E-9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7672E-6 3.04131E-6 L -0.06242 3.04131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7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97856E-6 3.04131E-6 L -0.06242 3.04131E-6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7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 animBg="1"/>
      <p:bldP spid="35" grpId="0" animBg="1"/>
      <p:bldP spid="36" grpId="0" animBg="1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53532"/>
            <a:ext cx="3914774" cy="3407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Styling with Office UI Fabric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Side-loading and debugging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Deployment Cycle</a:t>
            </a:r>
          </a:p>
          <a:p>
            <a:pPr lvl="0">
              <a:spcBef>
                <a:spcPts val="1200"/>
              </a:spcBef>
            </a:pPr>
            <a:r>
              <a:rPr lang="en-US" sz="2000" dirty="0">
                <a:solidFill>
                  <a:srgbClr val="D83B01"/>
                </a:solidFill>
              </a:rPr>
              <a:t>Distribution Channels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465138" y="1709737"/>
            <a:ext cx="4274502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sz="2800" dirty="0">
                <a:solidFill>
                  <a:srgbClr val="2F2F2F"/>
                </a:solidFill>
              </a:rPr>
              <a:t>Office Add-in </a:t>
            </a:r>
            <a:r>
              <a:rPr lang="en-US" sz="2800" dirty="0" err="1">
                <a:solidFill>
                  <a:srgbClr val="2F2F2F"/>
                </a:solidFill>
              </a:rPr>
              <a:t>LifeCycle</a:t>
            </a:r>
            <a:endParaRPr lang="en-US" sz="2800" dirty="0">
              <a:solidFill>
                <a:srgbClr val="2F2F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2A4FF-5AC2-4A16-81C2-DB411FFA0E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1545" y="0"/>
            <a:ext cx="734493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6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add-ins with Office UI Fabric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033831"/>
            <a:ext cx="5653087" cy="411497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latin typeface="+mj-lt"/>
              </a:rPr>
              <a:t>Office UI Fabric React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Includes 40+ robust and up-to-date components built with the React framework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Can be integrated into a </a:t>
            </a:r>
            <a:r>
              <a:rPr lang="en-US" sz="1600" dirty="0" err="1"/>
              <a:t>Vue</a:t>
            </a:r>
            <a:r>
              <a:rPr lang="en-US" sz="1600" dirty="0"/>
              <a:t> project, but requires hybrid </a:t>
            </a:r>
            <a:r>
              <a:rPr lang="en-US" sz="1600" dirty="0" err="1"/>
              <a:t>Vue</a:t>
            </a:r>
            <a:r>
              <a:rPr lang="en-US" sz="1600" dirty="0"/>
              <a:t>/React setup and some script might conflict with </a:t>
            </a:r>
            <a:r>
              <a:rPr lang="en-US" sz="1600" dirty="0" err="1"/>
              <a:t>Vue’s</a:t>
            </a:r>
            <a:r>
              <a:rPr lang="en-US" sz="1600" dirty="0"/>
              <a:t> virtual DOM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Best to build components with the Office UI Fabric Core or wrap React components in </a:t>
            </a:r>
            <a:r>
              <a:rPr lang="en-US" sz="1600" dirty="0" err="1"/>
              <a:t>Vue</a:t>
            </a:r>
            <a:r>
              <a:rPr lang="en-US" sz="1600" dirty="0"/>
              <a:t> components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Cannot be directly integrated into Angular, but you can wrap Fabric components in an Angular component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Office UI Fabric Core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Includes styles, icons, typography, brand icons, colors, grids, and more.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26" y="2005456"/>
            <a:ext cx="5288899" cy="374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753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Side-loading and debugging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9" y="1752228"/>
            <a:ext cx="5496348" cy="386862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latin typeface="+mj-lt"/>
              </a:rPr>
              <a:t>Side-loading (All environments)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Start the web host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Ensure your browser will accept the SSL certificate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Create a new Office Online document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Upload the manifest through the insert Office add-in dialog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latin typeface="+mj-lt"/>
              </a:rPr>
              <a:t>Side-loading (Win32 Office Client)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Create a local share in the file system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Copy your manifest file to this local share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Open the Win32 Office client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Add the local share to the Trusted Add-in Catalogs in the Trust Center &gt; Trust Center Settings menu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048982" y="1752228"/>
            <a:ext cx="4816218" cy="3289106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latin typeface="+mj-lt"/>
              </a:rPr>
              <a:t>Debugging in Office Online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Leverage the browser developer tools (F12) </a:t>
            </a:r>
            <a:br>
              <a:rPr lang="en-US" sz="1600" dirty="0"/>
            </a:br>
            <a:r>
              <a:rPr lang="en-US" sz="1600" dirty="0"/>
              <a:t>for debugging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2000" dirty="0">
                <a:latin typeface="+mj-lt"/>
              </a:rPr>
              <a:t>Debugging in Win32 Office from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Visual Studio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Open the menu in the top right corner of the </a:t>
            </a:r>
            <a:br>
              <a:rPr lang="en-US" sz="1600" dirty="0"/>
            </a:br>
            <a:r>
              <a:rPr lang="en-US" sz="1600" dirty="0"/>
              <a:t>task pane</a:t>
            </a:r>
          </a:p>
          <a:p>
            <a:pPr lvl="1">
              <a:lnSpc>
                <a:spcPct val="90000"/>
              </a:lnSpc>
              <a:spcBef>
                <a:spcPts val="1200"/>
              </a:spcBef>
            </a:pPr>
            <a:r>
              <a:rPr lang="en-US" sz="1600" dirty="0"/>
              <a:t>Select Attach Debugger to launch the Visual Studio Just-in-Time Debugger</a:t>
            </a:r>
          </a:p>
          <a:p>
            <a:pPr marL="285750" lvl="1" indent="-285750">
              <a:buFont typeface="Arial" charset="0"/>
              <a:buChar char="•"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F20C02-21A9-492D-95AB-DB00F9D9E355}"/>
              </a:ext>
            </a:extLst>
          </p:cNvPr>
          <p:cNvCxnSpPr/>
          <p:nvPr/>
        </p:nvCxnSpPr>
        <p:spPr>
          <a:xfrm>
            <a:off x="6505234" y="1752228"/>
            <a:ext cx="0" cy="43490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2920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51FD51-85E0-449B-9F8C-67F98EDF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channels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0A77AB-24B9-48E0-801E-2DE19E9391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292001"/>
              </p:ext>
            </p:extLst>
          </p:nvPr>
        </p:nvGraphicFramePr>
        <p:xfrm>
          <a:off x="596711" y="1464073"/>
          <a:ext cx="11237870" cy="4814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958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dgm="http://schemas.openxmlformats.org/drawingml/2006/diagram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F415-7491-ED49-9ECD-35504E95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E612E-96AE-B749-BE2C-574D5764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39" y="1722850"/>
            <a:ext cx="2069691" cy="4045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98530-08D2-3747-B0F3-BDFEC8D67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29" y="1869662"/>
            <a:ext cx="3197841" cy="239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238A8-DCF0-D043-9467-9C70F3925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498" y="3008001"/>
            <a:ext cx="3423788" cy="28161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79E2EF-6745-2246-B01E-DF71EBC1C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382" y="1957697"/>
            <a:ext cx="3585152" cy="29489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75B8E-A72E-524C-AD12-3CA047C6C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206" y="1228270"/>
            <a:ext cx="3875608" cy="318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356A53-54EE-3C4F-98CA-3E21CDEFE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781" y="3466790"/>
            <a:ext cx="3423787" cy="28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7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899477"/>
            <a:ext cx="9288462" cy="3629025"/>
          </a:xfrm>
        </p:spPr>
        <p:txBody>
          <a:bodyPr/>
          <a:lstStyle/>
          <a:p>
            <a:r>
              <a:rPr lang="en-US" dirty="0"/>
              <a:t>Demo – Centralized Deployment</a:t>
            </a:r>
          </a:p>
        </p:txBody>
      </p:sp>
    </p:spTree>
    <p:extLst>
      <p:ext uri="{BB962C8B-B14F-4D97-AF65-F5344CB8AC3E}">
        <p14:creationId xmlns:p14="http://schemas.microsoft.com/office/powerpoint/2010/main" val="343185244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8565-1C9D-4717-884E-A97A3E63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Benefits of Office Add-ins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3E9876-4FD7-4921-B722-61CD7D084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0573166"/>
              </p:ext>
            </p:extLst>
          </p:nvPr>
        </p:nvGraphicFramePr>
        <p:xfrm>
          <a:off x="500699" y="1116682"/>
          <a:ext cx="11435075" cy="5477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19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gm="http://schemas.openxmlformats.org/drawingml/2006/diagram" xmlns:a16="http://schemas.microsoft.com/office/drawing/2014/main"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ACB1C1-500C-2444-9F16-0248C4AD6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3942618"/>
          </a:xfrm>
        </p:spPr>
        <p:txBody>
          <a:bodyPr/>
          <a:lstStyle/>
          <a:p>
            <a:pPr lvl="0"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Common API Surface for Office Suite</a:t>
            </a:r>
          </a:p>
          <a:p>
            <a:pPr lvl="0"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Application Specific API’s</a:t>
            </a:r>
          </a:p>
          <a:p>
            <a:pPr lvl="0"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Integrates with familiar frameworks</a:t>
            </a: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 Rich dev, deployment, management </a:t>
            </a:r>
          </a:p>
          <a:p>
            <a:pPr lvl="0"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Cross Platform </a:t>
            </a:r>
          </a:p>
          <a:p>
            <a:pPr lvl="0">
              <a:spcBef>
                <a:spcPts val="1800"/>
              </a:spcBef>
            </a:pPr>
            <a:r>
              <a:rPr lang="en-US" sz="2400" dirty="0">
                <a:solidFill>
                  <a:srgbClr val="2F2F2F"/>
                </a:solidFill>
              </a:rPr>
              <a:t>Office Add-In’s are MAGIC!!! 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4CD92-46E4-E544-A1FB-5D92B319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227" y="2114353"/>
            <a:ext cx="5615492" cy="3743661"/>
          </a:xfrm>
          <a:prstGeom prst="rect">
            <a:avLst/>
          </a:prstGeom>
        </p:spPr>
      </p:pic>
      <p:grpSp>
        <p:nvGrpSpPr>
          <p:cNvPr id="15" name="Group 14" descr="Screen shot of a table in Excel with sorting/filtering menus expanded.">
            <a:extLst>
              <a:ext uri="{FF2B5EF4-FFF2-40B4-BE49-F238E27FC236}">
                <a16:creationId xmlns:a16="http://schemas.microsoft.com/office/drawing/2014/main" id="{52153DEF-DB07-8B4E-810D-F3512E8DE021}"/>
              </a:ext>
            </a:extLst>
          </p:cNvPr>
          <p:cNvGrpSpPr/>
          <p:nvPr/>
        </p:nvGrpSpPr>
        <p:grpSpPr>
          <a:xfrm>
            <a:off x="8190090" y="3012023"/>
            <a:ext cx="1997400" cy="1140429"/>
            <a:chOff x="6576007" y="1500487"/>
            <a:chExt cx="5422392" cy="37733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185501-1F8E-B944-9FE0-B4FD5634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6007" y="1500487"/>
              <a:ext cx="5422392" cy="377331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AD2711-80B1-BB45-9BE4-073912EDE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97" y="1672552"/>
              <a:ext cx="2044220" cy="301836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95F2BE6-FEE3-E64D-933F-BB732A83E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090" y="3012023"/>
            <a:ext cx="1997401" cy="114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27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61" y="457631"/>
            <a:ext cx="11599352" cy="940445"/>
          </a:xfrm>
        </p:spPr>
        <p:txBody>
          <a:bodyPr/>
          <a:lstStyle/>
          <a:p>
            <a:r>
              <a:rPr lang="en-US" dirty="0"/>
              <a:t>Office 365 Platform – Where do Add-ins fit? </a:t>
            </a:r>
            <a:br>
              <a:rPr lang="en-US" dirty="0"/>
            </a:br>
            <a:endParaRPr lang="en-US" sz="3999" dirty="0">
              <a:gradFill>
                <a:gsLst>
                  <a:gs pos="21538">
                    <a:schemeClr val="tx1"/>
                  </a:gs>
                  <a:gs pos="33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03B7F-F9AF-4EED-A03E-1B12BCA58EB2}"/>
              </a:ext>
            </a:extLst>
          </p:cNvPr>
          <p:cNvSpPr/>
          <p:nvPr/>
        </p:nvSpPr>
        <p:spPr>
          <a:xfrm>
            <a:off x="9160501" y="1378881"/>
            <a:ext cx="2797413" cy="3659242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18">
              <a:defRPr/>
            </a:pPr>
            <a:r>
              <a:rPr lang="en-US" sz="1632">
                <a:solidFill>
                  <a:srgbClr val="E6E6E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Standalone web, device, and service apps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863D-9669-4D5C-ABAC-3ECEF223519F}"/>
              </a:ext>
            </a:extLst>
          </p:cNvPr>
          <p:cNvGrpSpPr/>
          <p:nvPr/>
        </p:nvGrpSpPr>
        <p:grpSpPr>
          <a:xfrm rot="10800000">
            <a:off x="3441361" y="5037795"/>
            <a:ext cx="794283" cy="643500"/>
            <a:chOff x="8283062" y="3056784"/>
            <a:chExt cx="875225" cy="709078"/>
          </a:xfrm>
        </p:grpSpPr>
        <p:sp>
          <p:nvSpPr>
            <p:cNvPr id="244" name="Freeform 167">
              <a:extLst>
                <a:ext uri="{FF2B5EF4-FFF2-40B4-BE49-F238E27FC236}">
                  <a16:creationId xmlns:a16="http://schemas.microsoft.com/office/drawing/2014/main" id="{AF24C1B2-43BC-4D0A-8A79-70418AECB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8194" y="3421856"/>
              <a:ext cx="750093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245" name="Freeform 168">
              <a:extLst>
                <a:ext uri="{FF2B5EF4-FFF2-40B4-BE49-F238E27FC236}">
                  <a16:creationId xmlns:a16="http://schemas.microsoft.com/office/drawing/2014/main" id="{5D692673-97BA-4B5F-9E4A-5588E91E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3062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 Semiligh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5E61271-887D-468E-B5D2-DB5656490E98}"/>
              </a:ext>
            </a:extLst>
          </p:cNvPr>
          <p:cNvGrpSpPr/>
          <p:nvPr/>
        </p:nvGrpSpPr>
        <p:grpSpPr>
          <a:xfrm rot="10800000">
            <a:off x="9128284" y="5038118"/>
            <a:ext cx="544927" cy="643502"/>
            <a:chOff x="9158285" y="3056784"/>
            <a:chExt cx="606272" cy="715942"/>
          </a:xfrm>
        </p:grpSpPr>
        <p:sp>
          <p:nvSpPr>
            <p:cNvPr id="242" name="Freeform 168">
              <a:extLst>
                <a:ext uri="{FF2B5EF4-FFF2-40B4-BE49-F238E27FC236}">
                  <a16:creationId xmlns:a16="http://schemas.microsoft.com/office/drawing/2014/main" id="{D3AA73AE-E4EE-4EB6-9B08-4503EB9BE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 Semilight"/>
              </a:endParaRPr>
            </a:p>
          </p:txBody>
        </p:sp>
        <p:sp>
          <p:nvSpPr>
            <p:cNvPr id="243" name="Freeform 167">
              <a:extLst>
                <a:ext uri="{FF2B5EF4-FFF2-40B4-BE49-F238E27FC236}">
                  <a16:creationId xmlns:a16="http://schemas.microsoft.com/office/drawing/2014/main" id="{44CBDA82-D1BC-4605-95A5-2D29EFB69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58285" y="3428720"/>
              <a:ext cx="489298" cy="344006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38100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 Semiligh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C8563B-E1B0-4B06-98F8-AFD178CA33C2}"/>
              </a:ext>
            </a:extLst>
          </p:cNvPr>
          <p:cNvGrpSpPr/>
          <p:nvPr/>
        </p:nvGrpSpPr>
        <p:grpSpPr>
          <a:xfrm>
            <a:off x="478561" y="1378881"/>
            <a:ext cx="8477861" cy="3659242"/>
            <a:chOff x="425884" y="1277288"/>
            <a:chExt cx="8313563" cy="3588327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0E075DE6-4B80-4A68-B2B2-FE4E078E5682}"/>
                </a:ext>
              </a:extLst>
            </p:cNvPr>
            <p:cNvSpPr/>
            <p:nvPr/>
          </p:nvSpPr>
          <p:spPr>
            <a:xfrm>
              <a:off x="425884" y="1277288"/>
              <a:ext cx="8313563" cy="35883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18">
                <a:defRPr/>
              </a:pPr>
              <a:endParaRPr lang="en-US" sz="1836">
                <a:solidFill>
                  <a:srgbClr val="D83B0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D4AD1CCD-BF2A-426D-A863-2637F6A99F7F}"/>
                </a:ext>
              </a:extLst>
            </p:cNvPr>
            <p:cNvGrpSpPr/>
            <p:nvPr/>
          </p:nvGrpSpPr>
          <p:grpSpPr>
            <a:xfrm>
              <a:off x="455194" y="2520753"/>
              <a:ext cx="1675843" cy="1102264"/>
              <a:chOff x="455194" y="2520753"/>
              <a:chExt cx="1675843" cy="1102264"/>
            </a:xfrm>
          </p:grpSpPr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8A985F49-C13B-48B5-99C3-88D0D190A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9582" y="2520753"/>
                <a:ext cx="961590" cy="673680"/>
              </a:xfrm>
              <a:prstGeom prst="rect">
                <a:avLst/>
              </a:prstGeom>
            </p:spPr>
          </p:pic>
          <p:sp>
            <p:nvSpPr>
              <p:cNvPr id="241" name="TextBox 158">
                <a:extLst>
                  <a:ext uri="{FF2B5EF4-FFF2-40B4-BE49-F238E27FC236}">
                    <a16:creationId xmlns:a16="http://schemas.microsoft.com/office/drawing/2014/main" id="{5F262C1B-5563-4C02-B9B3-4D57F275887A}"/>
                  </a:ext>
                </a:extLst>
              </p:cNvPr>
              <p:cNvSpPr txBox="1"/>
              <p:nvPr/>
            </p:nvSpPr>
            <p:spPr>
              <a:xfrm>
                <a:off x="455194" y="3045038"/>
                <a:ext cx="1675843" cy="577979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lnSpc>
                    <a:spcPct val="90000"/>
                  </a:lnSpc>
                  <a:spcAft>
                    <a:spcPts val="612"/>
                  </a:spcAft>
                  <a:defRPr/>
                </a:pPr>
                <a:r>
                  <a:rPr lang="en-US" sz="2040">
                    <a:gradFill>
                      <a:gsLst>
                        <a:gs pos="2917">
                          <a:srgbClr val="353535"/>
                        </a:gs>
                        <a:gs pos="30000">
                          <a:srgbClr val="353535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Canvases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A6742B-360B-4C63-9D1D-E28C42FB3EEB}"/>
              </a:ext>
            </a:extLst>
          </p:cNvPr>
          <p:cNvGrpSpPr/>
          <p:nvPr/>
        </p:nvGrpSpPr>
        <p:grpSpPr>
          <a:xfrm>
            <a:off x="2215626" y="2068936"/>
            <a:ext cx="1700533" cy="2713270"/>
            <a:chOff x="2129285" y="1953970"/>
            <a:chExt cx="1667578" cy="2660689"/>
          </a:xfrm>
        </p:grpSpPr>
        <p:sp>
          <p:nvSpPr>
            <p:cNvPr id="216" name="TextBox 160">
              <a:extLst>
                <a:ext uri="{FF2B5EF4-FFF2-40B4-BE49-F238E27FC236}">
                  <a16:creationId xmlns:a16="http://schemas.microsoft.com/office/drawing/2014/main" id="{C377F813-46A8-4DFB-A49B-ED9C56E782D5}"/>
                </a:ext>
              </a:extLst>
            </p:cNvPr>
            <p:cNvSpPr txBox="1"/>
            <p:nvPr/>
          </p:nvSpPr>
          <p:spPr>
            <a:xfrm>
              <a:off x="2129285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Documents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7E87AA42-3D07-4F0E-B539-965D604AF9FA}"/>
                </a:ext>
              </a:extLst>
            </p:cNvPr>
            <p:cNvGrpSpPr/>
            <p:nvPr/>
          </p:nvGrpSpPr>
          <p:grpSpPr>
            <a:xfrm>
              <a:off x="2174655" y="2290698"/>
              <a:ext cx="1569623" cy="2323961"/>
              <a:chOff x="2316078" y="2290698"/>
              <a:chExt cx="1569623" cy="2323961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0E2E5CCA-D14A-4D34-91CE-69B038560B47}"/>
                  </a:ext>
                </a:extLst>
              </p:cNvPr>
              <p:cNvSpPr/>
              <p:nvPr/>
            </p:nvSpPr>
            <p:spPr bwMode="auto">
              <a:xfrm>
                <a:off x="2316078" y="2374137"/>
                <a:ext cx="1569623" cy="21618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7C4AFAB-4100-40D4-A16E-4BA70D329CB5}"/>
                  </a:ext>
                </a:extLst>
              </p:cNvPr>
              <p:cNvSpPr/>
              <p:nvPr/>
            </p:nvSpPr>
            <p:spPr bwMode="auto">
              <a:xfrm>
                <a:off x="2316078" y="2535453"/>
                <a:ext cx="1569623" cy="170462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Freeform 124">
                <a:extLst>
                  <a:ext uri="{FF2B5EF4-FFF2-40B4-BE49-F238E27FC236}">
                    <a16:creationId xmlns:a16="http://schemas.microsoft.com/office/drawing/2014/main" id="{C40E4B86-D0C7-473D-970C-D1DA0D46E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6078" y="2374137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76200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330">
                  <a:defRPr/>
                </a:pPr>
                <a:endParaRPr lang="en-US" sz="1836">
                  <a:solidFill>
                    <a:srgbClr val="000000"/>
                  </a:solidFill>
                  <a:latin typeface="Segoe UI Semilight"/>
                </a:endParaRPr>
              </a:p>
            </p:txBody>
          </p: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0A3311C5-E68C-4F73-92F1-43A5091FE828}"/>
                  </a:ext>
                </a:extLst>
              </p:cNvPr>
              <p:cNvGrpSpPr/>
              <p:nvPr/>
            </p:nvGrpSpPr>
            <p:grpSpPr>
              <a:xfrm>
                <a:off x="3519313" y="2290698"/>
                <a:ext cx="313150" cy="406265"/>
                <a:chOff x="3519313" y="2290698"/>
                <a:chExt cx="313150" cy="406265"/>
              </a:xfrm>
            </p:grpSpPr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38101DF-5CE8-4E9B-B1E6-DA4F131C7C82}"/>
                    </a:ext>
                  </a:extLst>
                </p:cNvPr>
                <p:cNvCxnSpPr/>
                <p:nvPr/>
              </p:nvCxnSpPr>
              <p:spPr>
                <a:xfrm>
                  <a:off x="3519313" y="2494798"/>
                  <a:ext cx="72363" cy="0"/>
                </a:xfrm>
                <a:prstGeom prst="line">
                  <a:avLst/>
                </a:prstGeom>
                <a:ln w="6350">
                  <a:solidFill>
                    <a:schemeClr val="bg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B8C6ADF-681D-4018-ADD8-83635DE67704}"/>
                    </a:ext>
                  </a:extLst>
                </p:cNvPr>
                <p:cNvSpPr/>
                <p:nvPr/>
              </p:nvSpPr>
              <p:spPr bwMode="auto">
                <a:xfrm>
                  <a:off x="3650938" y="2455072"/>
                  <a:ext cx="47177" cy="51895"/>
                </a:xfrm>
                <a:prstGeom prst="rect">
                  <a:avLst/>
                </a:prstGeom>
                <a:noFill/>
                <a:ln w="6350"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7" name="TextBox 248">
                  <a:extLst>
                    <a:ext uri="{FF2B5EF4-FFF2-40B4-BE49-F238E27FC236}">
                      <a16:creationId xmlns:a16="http://schemas.microsoft.com/office/drawing/2014/main" id="{54653394-4E48-4652-91AF-C82D79DF47D8}"/>
                    </a:ext>
                  </a:extLst>
                </p:cNvPr>
                <p:cNvSpPr txBox="1"/>
                <p:nvPr/>
              </p:nvSpPr>
              <p:spPr>
                <a:xfrm>
                  <a:off x="3659682" y="2290698"/>
                  <a:ext cx="172781" cy="406265"/>
                </a:xfrm>
                <a:prstGeom prst="rect">
                  <a:avLst/>
                </a:prstGeom>
                <a:noFill/>
              </p:spPr>
              <p:txBody>
                <a:bodyPr wrap="square" lIns="186494" tIns="149196" rIns="186494" bIns="149196" rtlCol="0">
                  <a:sp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563">
                    <a:lnSpc>
                      <a:spcPct val="90000"/>
                    </a:lnSpc>
                    <a:spcAft>
                      <a:spcPts val="612"/>
                    </a:spcAft>
                    <a:defRPr/>
                  </a:pPr>
                  <a:r>
                    <a:rPr lang="en-US" sz="816">
                      <a:solidFill>
                        <a:srgbClr val="E6E6E6"/>
                      </a:solidFill>
                      <a:latin typeface="Segoe UI Semilight"/>
                      <a:sym typeface="Wingdings 2" panose="05020102010507070707" pitchFamily="18" charset="2"/>
                    </a:rPr>
                    <a:t></a:t>
                  </a:r>
                  <a:endParaRPr lang="en-US" sz="816">
                    <a:solidFill>
                      <a:srgbClr val="E6E6E6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2CD16BEF-2A77-4F90-B369-C52F6AABDD3C}"/>
                  </a:ext>
                </a:extLst>
              </p:cNvPr>
              <p:cNvSpPr/>
              <p:nvPr/>
            </p:nvSpPr>
            <p:spPr bwMode="auto">
              <a:xfrm>
                <a:off x="2461946" y="2489734"/>
                <a:ext cx="110836" cy="45719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DA6A16E5-4897-4A03-B367-373FD5C86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15882" y="280152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EE36217E-CDE0-4BFC-8FD4-4BFAC845CB21}"/>
                  </a:ext>
                </a:extLst>
              </p:cNvPr>
              <p:cNvCxnSpPr/>
              <p:nvPr/>
            </p:nvCxnSpPr>
            <p:spPr>
              <a:xfrm>
                <a:off x="2415882" y="298848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1086D3EB-A7DC-433C-AC7A-B27B0B3C6C1D}"/>
                  </a:ext>
                </a:extLst>
              </p:cNvPr>
              <p:cNvCxnSpPr/>
              <p:nvPr/>
            </p:nvCxnSpPr>
            <p:spPr>
              <a:xfrm>
                <a:off x="2415882" y="3175451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13850E9-D077-4325-B951-4A18446E5F34}"/>
                  </a:ext>
                </a:extLst>
              </p:cNvPr>
              <p:cNvCxnSpPr/>
              <p:nvPr/>
            </p:nvCxnSpPr>
            <p:spPr>
              <a:xfrm>
                <a:off x="2415882" y="3362416"/>
                <a:ext cx="848413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6B010DA-194C-4845-BBE2-2BA0C01BCDF1}"/>
                  </a:ext>
                </a:extLst>
              </p:cNvPr>
              <p:cNvCxnSpPr/>
              <p:nvPr/>
            </p:nvCxnSpPr>
            <p:spPr>
              <a:xfrm>
                <a:off x="2415881" y="3736346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58D6946F-30F9-4274-8E58-BE6A9A633804}"/>
                  </a:ext>
                </a:extLst>
              </p:cNvPr>
              <p:cNvCxnSpPr/>
              <p:nvPr/>
            </p:nvCxnSpPr>
            <p:spPr>
              <a:xfrm>
                <a:off x="2415881" y="354938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4F7A38D3-8592-4987-B20F-40363F85B445}"/>
                  </a:ext>
                </a:extLst>
              </p:cNvPr>
              <p:cNvCxnSpPr/>
              <p:nvPr/>
            </p:nvCxnSpPr>
            <p:spPr>
              <a:xfrm>
                <a:off x="2415881" y="4484205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FC726FF5-6377-49B6-85C4-AC892BEA23C7}"/>
                  </a:ext>
                </a:extLst>
              </p:cNvPr>
              <p:cNvCxnSpPr/>
              <p:nvPr/>
            </p:nvCxnSpPr>
            <p:spPr>
              <a:xfrm>
                <a:off x="2415881" y="4297241"/>
                <a:ext cx="1371600" cy="0"/>
              </a:xfrm>
              <a:prstGeom prst="line">
                <a:avLst/>
              </a:prstGeom>
              <a:ln w="28575">
                <a:solidFill>
                  <a:schemeClr val="bg2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07B982A5-C3A2-49EB-8A3B-3B5415059CAD}"/>
                  </a:ext>
                </a:extLst>
              </p:cNvPr>
              <p:cNvSpPr/>
              <p:nvPr/>
            </p:nvSpPr>
            <p:spPr>
              <a:xfrm>
                <a:off x="2744250" y="3882462"/>
                <a:ext cx="735290" cy="2796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418">
                  <a:defRPr/>
                </a:pPr>
                <a:endParaRPr lang="en-US" sz="1836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4729B040-95F5-4F0B-A504-08DB780B8132}"/>
                  </a:ext>
                </a:extLst>
              </p:cNvPr>
              <p:cNvGrpSpPr/>
              <p:nvPr/>
            </p:nvGrpSpPr>
            <p:grpSpPr>
              <a:xfrm>
                <a:off x="3334482" y="2911595"/>
                <a:ext cx="442023" cy="436406"/>
                <a:chOff x="5236308" y="471199"/>
                <a:chExt cx="662637" cy="654216"/>
              </a:xfrm>
            </p:grpSpPr>
            <p:sp>
              <p:nvSpPr>
                <p:cNvPr id="233" name="Partial Circle 232">
                  <a:extLst>
                    <a:ext uri="{FF2B5EF4-FFF2-40B4-BE49-F238E27FC236}">
                      <a16:creationId xmlns:a16="http://schemas.microsoft.com/office/drawing/2014/main" id="{6749E47D-6DE0-4757-8A28-63674F34D152}"/>
                    </a:ext>
                  </a:extLst>
                </p:cNvPr>
                <p:cNvSpPr/>
                <p:nvPr/>
              </p:nvSpPr>
              <p:spPr bwMode="auto">
                <a:xfrm>
                  <a:off x="5236308" y="508000"/>
                  <a:ext cx="617415" cy="617415"/>
                </a:xfrm>
                <a:prstGeom prst="pie">
                  <a:avLst/>
                </a:prstGeom>
                <a:solidFill>
                  <a:schemeClr val="tx1">
                    <a:lumMod val="25000"/>
                    <a:lumOff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4" name="Partial Circle 233">
                  <a:extLst>
                    <a:ext uri="{FF2B5EF4-FFF2-40B4-BE49-F238E27FC236}">
                      <a16:creationId xmlns:a16="http://schemas.microsoft.com/office/drawing/2014/main" id="{2E8812AA-143E-422C-A5A7-22FC5E06F1F4}"/>
                    </a:ext>
                  </a:extLst>
                </p:cNvPr>
                <p:cNvSpPr/>
                <p:nvPr/>
              </p:nvSpPr>
              <p:spPr bwMode="auto">
                <a:xfrm rot="18411831">
                  <a:off x="5272772" y="471199"/>
                  <a:ext cx="626173" cy="626173"/>
                </a:xfrm>
                <a:prstGeom prst="pie">
                  <a:avLst>
                    <a:gd name="adj1" fmla="val 19394019"/>
                    <a:gd name="adj2" fmla="val 3105972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747B1-1822-4900-9E5A-618CDEB64419}"/>
              </a:ext>
            </a:extLst>
          </p:cNvPr>
          <p:cNvGrpSpPr/>
          <p:nvPr/>
        </p:nvGrpSpPr>
        <p:grpSpPr>
          <a:xfrm>
            <a:off x="4032990" y="2865041"/>
            <a:ext cx="2667693" cy="1948957"/>
            <a:chOff x="3911429" y="2734647"/>
            <a:chExt cx="2615994" cy="1911186"/>
          </a:xfrm>
        </p:grpSpPr>
        <p:sp>
          <p:nvSpPr>
            <p:cNvPr id="186" name="TextBox 163">
              <a:extLst>
                <a:ext uri="{FF2B5EF4-FFF2-40B4-BE49-F238E27FC236}">
                  <a16:creationId xmlns:a16="http://schemas.microsoft.com/office/drawing/2014/main" id="{619F9271-9B40-4AE1-BEF8-43185879BFF9}"/>
                </a:ext>
              </a:extLst>
            </p:cNvPr>
            <p:cNvSpPr txBox="1"/>
            <p:nvPr/>
          </p:nvSpPr>
          <p:spPr>
            <a:xfrm>
              <a:off x="4317053" y="2734647"/>
              <a:ext cx="1834336" cy="493212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04FA3BE-03BB-40F9-917D-7E490DC37994}"/>
                </a:ext>
              </a:extLst>
            </p:cNvPr>
            <p:cNvGrpSpPr/>
            <p:nvPr/>
          </p:nvGrpSpPr>
          <p:grpSpPr>
            <a:xfrm>
              <a:off x="3911429" y="3130687"/>
              <a:ext cx="2615994" cy="1515146"/>
              <a:chOff x="4052852" y="3130687"/>
              <a:chExt cx="2615994" cy="1515146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2B0ECD10-A57F-4F80-965C-CFA2673164DF}"/>
                  </a:ext>
                </a:extLst>
              </p:cNvPr>
              <p:cNvGrpSpPr/>
              <p:nvPr/>
            </p:nvGrpSpPr>
            <p:grpSpPr>
              <a:xfrm>
                <a:off x="4052852" y="3130687"/>
                <a:ext cx="2615994" cy="1515146"/>
                <a:chOff x="860785" y="2260433"/>
                <a:chExt cx="1711028" cy="991002"/>
              </a:xfrm>
            </p:grpSpPr>
            <p:grpSp>
              <p:nvGrpSpPr>
                <p:cNvPr id="208" name="Group 207">
                  <a:extLst>
                    <a:ext uri="{FF2B5EF4-FFF2-40B4-BE49-F238E27FC236}">
                      <a16:creationId xmlns:a16="http://schemas.microsoft.com/office/drawing/2014/main" id="{AE4E53B7-D667-4B85-B442-93FF5F907AFA}"/>
                    </a:ext>
                  </a:extLst>
                </p:cNvPr>
                <p:cNvGrpSpPr/>
                <p:nvPr/>
              </p:nvGrpSpPr>
              <p:grpSpPr>
                <a:xfrm>
                  <a:off x="860785" y="2260433"/>
                  <a:ext cx="1711028" cy="991002"/>
                  <a:chOff x="506413" y="1770063"/>
                  <a:chExt cx="2105025" cy="1219200"/>
                </a:xfrm>
              </p:grpSpPr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0A011BD1-7341-4F9D-BEA8-3C00F9C0AF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58825" y="1770063"/>
                    <a:ext cx="1624012" cy="1120775"/>
                  </a:xfrm>
                  <a:prstGeom prst="rect">
                    <a:avLst/>
                  </a:prstGeom>
                  <a:solidFill>
                    <a:srgbClr val="D2D2D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205">
                      <a:defRPr/>
                    </a:pPr>
                    <a:endParaRPr lang="en-US">
                      <a:solidFill>
                        <a:srgbClr val="40404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6F585B53-9075-4D2A-A73C-2C94EDDFA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52575" y="1793876"/>
                    <a:ext cx="36512" cy="36513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205">
                      <a:defRPr/>
                    </a:pPr>
                    <a:endParaRPr lang="en-US">
                      <a:solidFill>
                        <a:srgbClr val="40404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8BFA9A6F-2192-436C-9C7D-B961559F78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19150" y="1855788"/>
                    <a:ext cx="1514475" cy="987425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205">
                      <a:defRPr/>
                    </a:pPr>
                    <a:endParaRPr lang="en-US">
                      <a:solidFill>
                        <a:srgbClr val="40404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15" name="Freeform 23">
                    <a:extLst>
                      <a:ext uri="{FF2B5EF4-FFF2-40B4-BE49-F238E27FC236}">
                        <a16:creationId xmlns:a16="http://schemas.microsoft.com/office/drawing/2014/main" id="{0D786993-CD2D-41EF-889F-FF1161FE4C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413" y="2903538"/>
                    <a:ext cx="2105025" cy="85725"/>
                  </a:xfrm>
                  <a:custGeom>
                    <a:avLst/>
                    <a:gdLst>
                      <a:gd name="T0" fmla="*/ 0 w 175"/>
                      <a:gd name="T1" fmla="*/ 0 h 7"/>
                      <a:gd name="T2" fmla="*/ 0 w 175"/>
                      <a:gd name="T3" fmla="*/ 1 h 7"/>
                      <a:gd name="T4" fmla="*/ 7 w 175"/>
                      <a:gd name="T5" fmla="*/ 7 h 7"/>
                      <a:gd name="T6" fmla="*/ 168 w 175"/>
                      <a:gd name="T7" fmla="*/ 7 h 7"/>
                      <a:gd name="T8" fmla="*/ 175 w 175"/>
                      <a:gd name="T9" fmla="*/ 1 h 7"/>
                      <a:gd name="T10" fmla="*/ 175 w 175"/>
                      <a:gd name="T11" fmla="*/ 0 h 7"/>
                      <a:gd name="T12" fmla="*/ 0 w 175"/>
                      <a:gd name="T13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5" h="7"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0" y="4"/>
                          <a:pt x="3" y="7"/>
                          <a:pt x="7" y="7"/>
                        </a:cubicBezTo>
                        <a:cubicBezTo>
                          <a:pt x="168" y="7"/>
                          <a:pt x="168" y="7"/>
                          <a:pt x="168" y="7"/>
                        </a:cubicBezTo>
                        <a:cubicBezTo>
                          <a:pt x="172" y="7"/>
                          <a:pt x="175" y="4"/>
                          <a:pt x="175" y="1"/>
                        </a:cubicBezTo>
                        <a:cubicBezTo>
                          <a:pt x="175" y="0"/>
                          <a:pt x="175" y="0"/>
                          <a:pt x="175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96969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01" tIns="45700" rIns="91401" bIns="4570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205">
                      <a:defRPr/>
                    </a:pPr>
                    <a:endParaRPr lang="en-US">
                      <a:solidFill>
                        <a:srgbClr val="404040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0F44C700-9DAD-48F2-AA85-EDE0A0F30C14}"/>
                    </a:ext>
                  </a:extLst>
                </p:cNvPr>
                <p:cNvSpPr/>
                <p:nvPr/>
              </p:nvSpPr>
              <p:spPr bwMode="auto">
                <a:xfrm>
                  <a:off x="1416844" y="2379232"/>
                  <a:ext cx="846536" cy="73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63">
                    <a:defRPr/>
                  </a:pPr>
                  <a:endParaRPr lang="en-US" sz="1836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1012D7D-8285-4FAA-8523-EAA093B9786B}"/>
                    </a:ext>
                  </a:extLst>
                </p:cNvPr>
                <p:cNvSpPr/>
                <p:nvPr/>
              </p:nvSpPr>
              <p:spPr bwMode="auto">
                <a:xfrm>
                  <a:off x="1142807" y="2375321"/>
                  <a:ext cx="234036" cy="7395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3234" tIns="93234" rIns="34968" bIns="34968" rtlCol="0" anchor="b" anchorCtr="0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596">
                    <a:defRPr/>
                  </a:pPr>
                  <a:endParaRPr lang="en-US" sz="816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F14055D4-6017-4C02-AB07-299262AEA2D0}"/>
                    </a:ext>
                  </a:extLst>
                </p:cNvPr>
                <p:cNvSpPr/>
                <p:nvPr/>
              </p:nvSpPr>
              <p:spPr bwMode="auto">
                <a:xfrm>
                  <a:off x="1142807" y="2375321"/>
                  <a:ext cx="234036" cy="7091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563">
                    <a:defRPr/>
                  </a:pPr>
                  <a:endParaRPr lang="en-US" sz="1836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pic>
            <p:nvPicPr>
              <p:cNvPr id="189" name="Picture 188">
                <a:extLst>
                  <a:ext uri="{FF2B5EF4-FFF2-40B4-BE49-F238E27FC236}">
                    <a16:creationId xmlns:a16="http://schemas.microsoft.com/office/drawing/2014/main" id="{1302C13B-7083-401F-99E5-33269666D2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9571" y="3490418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BBADE46-9D95-4898-88AB-DB37924FE5AD}"/>
                  </a:ext>
                </a:extLst>
              </p:cNvPr>
              <p:cNvCxnSpPr/>
              <p:nvPr/>
            </p:nvCxnSpPr>
            <p:spPr>
              <a:xfrm>
                <a:off x="5026779" y="3519615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E24F706A-06C7-4A1C-B5D8-741612AA0BC2}"/>
                  </a:ext>
                </a:extLst>
              </p:cNvPr>
              <p:cNvCxnSpPr/>
              <p:nvPr/>
            </p:nvCxnSpPr>
            <p:spPr>
              <a:xfrm>
                <a:off x="5026779" y="358940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228E49EF-12A0-4416-962D-8DBA1FAC794C}"/>
                  </a:ext>
                </a:extLst>
              </p:cNvPr>
              <p:cNvGrpSpPr/>
              <p:nvPr/>
            </p:nvGrpSpPr>
            <p:grpSpPr>
              <a:xfrm>
                <a:off x="5032181" y="3672651"/>
                <a:ext cx="1055096" cy="243005"/>
                <a:chOff x="5032181" y="3672651"/>
                <a:chExt cx="1055096" cy="243005"/>
              </a:xfrm>
            </p:grpSpPr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AFCDCFDC-1F0C-4BE7-8060-0AE26E7BEE7B}"/>
                    </a:ext>
                  </a:extLst>
                </p:cNvPr>
                <p:cNvSpPr/>
                <p:nvPr/>
              </p:nvSpPr>
              <p:spPr bwMode="auto">
                <a:xfrm>
                  <a:off x="5032181" y="3672651"/>
                  <a:ext cx="1055096" cy="243005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endParaRPr>
                </a:p>
              </p:txBody>
            </p:sp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CA609D24-9C5C-4E81-A2F2-B127C71682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040333" y="36871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470EF63-1661-4938-B19E-D1C1CC808B24}"/>
                    </a:ext>
                  </a:extLst>
                </p:cNvPr>
                <p:cNvCxnSpPr/>
                <p:nvPr/>
              </p:nvCxnSpPr>
              <p:spPr>
                <a:xfrm>
                  <a:off x="5149230" y="37276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72B72676-1FB1-4924-AA36-937CAB4F7701}"/>
                    </a:ext>
                  </a:extLst>
                </p:cNvPr>
                <p:cNvCxnSpPr/>
                <p:nvPr/>
              </p:nvCxnSpPr>
              <p:spPr>
                <a:xfrm>
                  <a:off x="5149230" y="3807184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A4826668-ACD7-4785-9E3D-C38EC4B96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87901" y="3982737"/>
                <a:ext cx="137208" cy="133591"/>
              </a:xfrm>
              <a:prstGeom prst="rect">
                <a:avLst/>
              </a:prstGeom>
            </p:spPr>
          </p:pic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B8FF069-DEE7-4482-84E4-8F4BF1717E09}"/>
                  </a:ext>
                </a:extLst>
              </p:cNvPr>
              <p:cNvCxnSpPr/>
              <p:nvPr/>
            </p:nvCxnSpPr>
            <p:spPr>
              <a:xfrm>
                <a:off x="5025109" y="4011934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57C35902-31D9-4A4A-A445-0C2F1C2B0CFF}"/>
                  </a:ext>
                </a:extLst>
              </p:cNvPr>
              <p:cNvCxnSpPr/>
              <p:nvPr/>
            </p:nvCxnSpPr>
            <p:spPr>
              <a:xfrm>
                <a:off x="5025109" y="4081723"/>
                <a:ext cx="905098" cy="0"/>
              </a:xfrm>
              <a:prstGeom prst="line">
                <a:avLst/>
              </a:prstGeom>
              <a:ln>
                <a:solidFill>
                  <a:schemeClr val="accent3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B1CEBADB-86DD-424E-B699-6245A01AC740}"/>
                  </a:ext>
                </a:extLst>
              </p:cNvPr>
              <p:cNvGrpSpPr/>
              <p:nvPr/>
            </p:nvGrpSpPr>
            <p:grpSpPr>
              <a:xfrm>
                <a:off x="5031043" y="4162123"/>
                <a:ext cx="1055096" cy="112261"/>
                <a:chOff x="5184581" y="3825051"/>
                <a:chExt cx="1055096" cy="112261"/>
              </a:xfrm>
            </p:grpSpPr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C90A7A29-14E7-4DE2-8EFB-EFD3C018557F}"/>
                    </a:ext>
                  </a:extLst>
                </p:cNvPr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A12CE70A-8B86-4ADF-9597-42B4B09DD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EAC5CEDA-4486-4F64-AB4C-D146822044F6}"/>
                    </a:ext>
                  </a:extLst>
                </p:cNvPr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3E4C6A82-39BE-46E4-8F28-8349F008EAE1}"/>
                  </a:ext>
                </a:extLst>
              </p:cNvPr>
              <p:cNvGrpSpPr/>
              <p:nvPr/>
            </p:nvGrpSpPr>
            <p:grpSpPr>
              <a:xfrm>
                <a:off x="5031043" y="4282195"/>
                <a:ext cx="1055096" cy="112261"/>
                <a:chOff x="5184581" y="3825051"/>
                <a:chExt cx="1055096" cy="112261"/>
              </a:xfrm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73AEEE19-805A-409F-8EC3-58CD9834C143}"/>
                    </a:ext>
                  </a:extLst>
                </p:cNvPr>
                <p:cNvSpPr/>
                <p:nvPr/>
              </p:nvSpPr>
              <p:spPr bwMode="auto">
                <a:xfrm>
                  <a:off x="5184581" y="3825051"/>
                  <a:ext cx="1055096" cy="112261"/>
                </a:xfrm>
                <a:prstGeom prst="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6494" tIns="149196" rIns="186494" bIns="14919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5084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48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3122A064-57A7-4630-BE68-EBB4EB2F6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192733" y="3839576"/>
                  <a:ext cx="92725" cy="92855"/>
                </a:xfrm>
                <a:prstGeom prst="rect">
                  <a:avLst/>
                </a:prstGeom>
              </p:spPr>
            </p:pic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09A9F3DB-82CE-42A1-95F5-FC5828AB85D0}"/>
                    </a:ext>
                  </a:extLst>
                </p:cNvPr>
                <p:cNvCxnSpPr/>
                <p:nvPr/>
              </p:nvCxnSpPr>
              <p:spPr>
                <a:xfrm>
                  <a:off x="5301630" y="3880009"/>
                  <a:ext cx="905098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F8AE83-693A-4E85-BE79-BF20F6CC250C}"/>
              </a:ext>
            </a:extLst>
          </p:cNvPr>
          <p:cNvGrpSpPr/>
          <p:nvPr/>
        </p:nvGrpSpPr>
        <p:grpSpPr>
          <a:xfrm>
            <a:off x="6867211" y="2068934"/>
            <a:ext cx="1700533" cy="2708735"/>
            <a:chOff x="6832147" y="1953970"/>
            <a:chExt cx="1667578" cy="2656243"/>
          </a:xfrm>
        </p:grpSpPr>
        <p:sp>
          <p:nvSpPr>
            <p:cNvPr id="173" name="TextBox 279">
              <a:extLst>
                <a:ext uri="{FF2B5EF4-FFF2-40B4-BE49-F238E27FC236}">
                  <a16:creationId xmlns:a16="http://schemas.microsoft.com/office/drawing/2014/main" id="{E5F7AAFA-A443-4B93-99E0-75C2D2308661}"/>
                </a:ext>
              </a:extLst>
            </p:cNvPr>
            <p:cNvSpPr txBox="1"/>
            <p:nvPr/>
          </p:nvSpPr>
          <p:spPr>
            <a:xfrm>
              <a:off x="6832147" y="1953970"/>
              <a:ext cx="1667578" cy="489365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Pages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8C02025-A44B-4202-9BB1-BAB9E3C6BA16}"/>
                </a:ext>
              </a:extLst>
            </p:cNvPr>
            <p:cNvSpPr/>
            <p:nvPr/>
          </p:nvSpPr>
          <p:spPr bwMode="auto">
            <a:xfrm>
              <a:off x="6866999" y="2395258"/>
              <a:ext cx="1569623" cy="216180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Freeform 124">
              <a:extLst>
                <a:ext uri="{FF2B5EF4-FFF2-40B4-BE49-F238E27FC236}">
                  <a16:creationId xmlns:a16="http://schemas.microsoft.com/office/drawing/2014/main" id="{55E3F84A-AEEB-4096-B4C5-838AD9AD7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125" y="2369691"/>
              <a:ext cx="1569623" cy="2240522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330">
                <a:defRPr/>
              </a:pPr>
              <a:endParaRPr lang="en-US" sz="1836">
                <a:solidFill>
                  <a:srgbClr val="000000"/>
                </a:solidFill>
                <a:latin typeface="Segoe UI Semilight"/>
              </a:endParaRPr>
            </a:p>
          </p:txBody>
        </p: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0A32FE4-0A24-4662-81F7-0F5FAE9933B2}"/>
                </a:ext>
              </a:extLst>
            </p:cNvPr>
            <p:cNvCxnSpPr>
              <a:cxnSpLocks/>
            </p:cNvCxnSpPr>
            <p:nvPr/>
          </p:nvCxnSpPr>
          <p:spPr>
            <a:xfrm>
              <a:off x="6941647" y="2503348"/>
              <a:ext cx="373555" cy="0"/>
            </a:xfrm>
            <a:prstGeom prst="line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C5C9B8-04DB-4707-A744-C3055933752A}"/>
                </a:ext>
              </a:extLst>
            </p:cNvPr>
            <p:cNvSpPr/>
            <p:nvPr/>
          </p:nvSpPr>
          <p:spPr>
            <a:xfrm>
              <a:off x="7002590" y="2774445"/>
              <a:ext cx="1318182" cy="373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defRPr/>
              </a:pPr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027B638-F78A-46EF-B0B3-C184F7B941DA}"/>
                </a:ext>
              </a:extLst>
            </p:cNvPr>
            <p:cNvSpPr/>
            <p:nvPr/>
          </p:nvSpPr>
          <p:spPr>
            <a:xfrm>
              <a:off x="7002590" y="3261494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defRPr/>
              </a:pPr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681D5D3-5603-403B-A24A-D9935FC5912A}"/>
                </a:ext>
              </a:extLst>
            </p:cNvPr>
            <p:cNvSpPr/>
            <p:nvPr/>
          </p:nvSpPr>
          <p:spPr>
            <a:xfrm>
              <a:off x="7002589" y="3761115"/>
              <a:ext cx="819347" cy="7195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defRPr/>
              </a:pPr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94F1FE8-A5EF-4B15-BDBC-FBC4213956FE}"/>
                </a:ext>
              </a:extLst>
            </p:cNvPr>
            <p:cNvSpPr/>
            <p:nvPr/>
          </p:nvSpPr>
          <p:spPr>
            <a:xfrm>
              <a:off x="7999243" y="3258189"/>
              <a:ext cx="320512" cy="1219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defRPr/>
              </a:pPr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9F185AD2-8103-4691-BD9C-9295A5A9F620}"/>
                </a:ext>
              </a:extLst>
            </p:cNvPr>
            <p:cNvSpPr/>
            <p:nvPr/>
          </p:nvSpPr>
          <p:spPr>
            <a:xfrm>
              <a:off x="7500408" y="3258190"/>
              <a:ext cx="320512" cy="359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563">
                <a:defRPr/>
              </a:pPr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0E1F9CC-6A3F-43AE-87EA-474AA5002639}"/>
                </a:ext>
              </a:extLst>
            </p:cNvPr>
            <p:cNvGrpSpPr/>
            <p:nvPr/>
          </p:nvGrpSpPr>
          <p:grpSpPr>
            <a:xfrm>
              <a:off x="8060995" y="2312234"/>
              <a:ext cx="313150" cy="406265"/>
              <a:chOff x="3519313" y="2290698"/>
              <a:chExt cx="313150" cy="406265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86815AE-513B-412C-825D-4D80459FFA3D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6350">
                <a:solidFill>
                  <a:schemeClr val="bg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0EE4739-E648-4483-810A-763491E28AC2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6350">
                <a:solidFill>
                  <a:schemeClr val="bg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5" name="TextBox 291">
                <a:extLst>
                  <a:ext uri="{FF2B5EF4-FFF2-40B4-BE49-F238E27FC236}">
                    <a16:creationId xmlns:a16="http://schemas.microsoft.com/office/drawing/2014/main" id="{38835776-978E-4C2C-93F9-C28595AC36ED}"/>
                  </a:ext>
                </a:extLst>
              </p:cNvPr>
              <p:cNvSpPr txBox="1"/>
              <p:nvPr/>
            </p:nvSpPr>
            <p:spPr>
              <a:xfrm>
                <a:off x="3659682" y="2290698"/>
                <a:ext cx="172781" cy="406265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563">
                  <a:lnSpc>
                    <a:spcPct val="90000"/>
                  </a:lnSpc>
                  <a:spcAft>
                    <a:spcPts val="612"/>
                  </a:spcAft>
                  <a:defRPr/>
                </a:pPr>
                <a:r>
                  <a:rPr lang="en-US" sz="816">
                    <a:solidFill>
                      <a:srgbClr val="E6E6E6"/>
                    </a:solidFill>
                    <a:latin typeface="Segoe UI Semilight"/>
                    <a:sym typeface="Wingdings 2" panose="05020102010507070707" pitchFamily="18" charset="2"/>
                  </a:rPr>
                  <a:t></a:t>
                </a:r>
                <a:endParaRPr lang="en-US" sz="816">
                  <a:solidFill>
                    <a:srgbClr val="E6E6E6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5F438458-E1B6-444A-AD1E-E1AE1EF4A6BA}"/>
              </a:ext>
            </a:extLst>
          </p:cNvPr>
          <p:cNvSpPr/>
          <p:nvPr/>
        </p:nvSpPr>
        <p:spPr bwMode="auto">
          <a:xfrm>
            <a:off x="478561" y="1363966"/>
            <a:ext cx="8477861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defRPr/>
            </a:pPr>
            <a:r>
              <a:rPr lang="en-US" sz="1836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Extensions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4ABAD-B4F6-45A6-8F84-A3ECAA73EB78}"/>
              </a:ext>
            </a:extLst>
          </p:cNvPr>
          <p:cNvSpPr/>
          <p:nvPr/>
        </p:nvSpPr>
        <p:spPr>
          <a:xfrm>
            <a:off x="3680073" y="1390500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18">
              <a:defRPr/>
            </a:pPr>
            <a:endParaRPr lang="en-US" sz="1836">
              <a:solidFill>
                <a:srgbClr val="E6E6E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4973E8-4912-4E2C-A0BC-12916C12B3EC}"/>
              </a:ext>
            </a:extLst>
          </p:cNvPr>
          <p:cNvGrpSpPr/>
          <p:nvPr/>
        </p:nvGrpSpPr>
        <p:grpSpPr>
          <a:xfrm>
            <a:off x="9308840" y="2800265"/>
            <a:ext cx="2505489" cy="2077229"/>
            <a:chOff x="9085034" y="2671127"/>
            <a:chExt cx="2456934" cy="203697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7CA8A16-46A4-4A99-8449-6CFE3A7BE8B9}"/>
                </a:ext>
              </a:extLst>
            </p:cNvPr>
            <p:cNvSpPr/>
            <p:nvPr/>
          </p:nvSpPr>
          <p:spPr>
            <a:xfrm>
              <a:off x="9085034" y="2671127"/>
              <a:ext cx="2456934" cy="2036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418">
                <a:defRPr/>
              </a:pPr>
              <a:r>
                <a:rPr lang="en-US" sz="1428">
                  <a:solidFill>
                    <a:srgbClr val="35353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Embedded canvases</a:t>
              </a:r>
            </a:p>
          </p:txBody>
        </p: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F2E559FF-391B-4929-95A3-9C9753094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70782" y="3490417"/>
              <a:ext cx="2059146" cy="110965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80B0028-B605-4640-86BD-C3AD2EA73904}"/>
              </a:ext>
            </a:extLst>
          </p:cNvPr>
          <p:cNvSpPr/>
          <p:nvPr/>
        </p:nvSpPr>
        <p:spPr>
          <a:xfrm>
            <a:off x="478562" y="5263905"/>
            <a:ext cx="11479353" cy="1283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18">
              <a:defRPr/>
            </a:pPr>
            <a:r>
              <a:rPr lang="en-US" sz="1836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FE252013-5D4D-4E47-8606-2A41548F1C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47276" y="5743912"/>
            <a:ext cx="225786" cy="326134"/>
          </a:xfrm>
          <a:custGeom>
            <a:avLst/>
            <a:gdLst>
              <a:gd name="T0" fmla="*/ 76 w 152"/>
              <a:gd name="T1" fmla="*/ 0 h 221"/>
              <a:gd name="T2" fmla="*/ 96 w 152"/>
              <a:gd name="T3" fmla="*/ 2 h 221"/>
              <a:gd name="T4" fmla="*/ 115 w 152"/>
              <a:gd name="T5" fmla="*/ 10 h 221"/>
              <a:gd name="T6" fmla="*/ 130 w 152"/>
              <a:gd name="T7" fmla="*/ 22 h 221"/>
              <a:gd name="T8" fmla="*/ 142 w 152"/>
              <a:gd name="T9" fmla="*/ 37 h 221"/>
              <a:gd name="T10" fmla="*/ 150 w 152"/>
              <a:gd name="T11" fmla="*/ 56 h 221"/>
              <a:gd name="T12" fmla="*/ 152 w 152"/>
              <a:gd name="T13" fmla="*/ 76 h 221"/>
              <a:gd name="T14" fmla="*/ 146 w 152"/>
              <a:gd name="T15" fmla="*/ 105 h 221"/>
              <a:gd name="T16" fmla="*/ 129 w 152"/>
              <a:gd name="T17" fmla="*/ 129 h 221"/>
              <a:gd name="T18" fmla="*/ 115 w 152"/>
              <a:gd name="T19" fmla="*/ 149 h 221"/>
              <a:gd name="T20" fmla="*/ 111 w 152"/>
              <a:gd name="T21" fmla="*/ 173 h 221"/>
              <a:gd name="T22" fmla="*/ 111 w 152"/>
              <a:gd name="T23" fmla="*/ 200 h 221"/>
              <a:gd name="T24" fmla="*/ 109 w 152"/>
              <a:gd name="T25" fmla="*/ 209 h 221"/>
              <a:gd name="T26" fmla="*/ 105 w 152"/>
              <a:gd name="T27" fmla="*/ 215 h 221"/>
              <a:gd name="T28" fmla="*/ 98 w 152"/>
              <a:gd name="T29" fmla="*/ 220 h 221"/>
              <a:gd name="T30" fmla="*/ 90 w 152"/>
              <a:gd name="T31" fmla="*/ 221 h 221"/>
              <a:gd name="T32" fmla="*/ 62 w 152"/>
              <a:gd name="T33" fmla="*/ 221 h 221"/>
              <a:gd name="T34" fmla="*/ 54 w 152"/>
              <a:gd name="T35" fmla="*/ 220 h 221"/>
              <a:gd name="T36" fmla="*/ 48 w 152"/>
              <a:gd name="T37" fmla="*/ 215 h 221"/>
              <a:gd name="T38" fmla="*/ 43 w 152"/>
              <a:gd name="T39" fmla="*/ 209 h 221"/>
              <a:gd name="T40" fmla="*/ 41 w 152"/>
              <a:gd name="T41" fmla="*/ 200 h 221"/>
              <a:gd name="T42" fmla="*/ 41 w 152"/>
              <a:gd name="T43" fmla="*/ 173 h 221"/>
              <a:gd name="T44" fmla="*/ 37 w 152"/>
              <a:gd name="T45" fmla="*/ 149 h 221"/>
              <a:gd name="T46" fmla="*/ 23 w 152"/>
              <a:gd name="T47" fmla="*/ 129 h 221"/>
              <a:gd name="T48" fmla="*/ 6 w 152"/>
              <a:gd name="T49" fmla="*/ 105 h 221"/>
              <a:gd name="T50" fmla="*/ 0 w 152"/>
              <a:gd name="T51" fmla="*/ 76 h 221"/>
              <a:gd name="T52" fmla="*/ 3 w 152"/>
              <a:gd name="T53" fmla="*/ 56 h 221"/>
              <a:gd name="T54" fmla="*/ 10 w 152"/>
              <a:gd name="T55" fmla="*/ 37 h 221"/>
              <a:gd name="T56" fmla="*/ 22 w 152"/>
              <a:gd name="T57" fmla="*/ 22 h 221"/>
              <a:gd name="T58" fmla="*/ 38 w 152"/>
              <a:gd name="T59" fmla="*/ 10 h 221"/>
              <a:gd name="T60" fmla="*/ 56 w 152"/>
              <a:gd name="T61" fmla="*/ 2 h 221"/>
              <a:gd name="T62" fmla="*/ 76 w 152"/>
              <a:gd name="T63" fmla="*/ 0 h 221"/>
              <a:gd name="T64" fmla="*/ 90 w 152"/>
              <a:gd name="T65" fmla="*/ 207 h 221"/>
              <a:gd name="T66" fmla="*/ 95 w 152"/>
              <a:gd name="T67" fmla="*/ 205 h 221"/>
              <a:gd name="T68" fmla="*/ 97 w 152"/>
              <a:gd name="T69" fmla="*/ 200 h 221"/>
              <a:gd name="T70" fmla="*/ 97 w 152"/>
              <a:gd name="T71" fmla="*/ 180 h 221"/>
              <a:gd name="T72" fmla="*/ 55 w 152"/>
              <a:gd name="T73" fmla="*/ 180 h 221"/>
              <a:gd name="T74" fmla="*/ 55 w 152"/>
              <a:gd name="T75" fmla="*/ 200 h 221"/>
              <a:gd name="T76" fmla="*/ 57 w 152"/>
              <a:gd name="T77" fmla="*/ 205 h 221"/>
              <a:gd name="T78" fmla="*/ 62 w 152"/>
              <a:gd name="T79" fmla="*/ 207 h 221"/>
              <a:gd name="T80" fmla="*/ 90 w 152"/>
              <a:gd name="T81" fmla="*/ 207 h 221"/>
              <a:gd name="T82" fmla="*/ 97 w 152"/>
              <a:gd name="T83" fmla="*/ 166 h 221"/>
              <a:gd name="T84" fmla="*/ 104 w 152"/>
              <a:gd name="T85" fmla="*/ 140 h 221"/>
              <a:gd name="T86" fmla="*/ 120 w 152"/>
              <a:gd name="T87" fmla="*/ 119 h 221"/>
              <a:gd name="T88" fmla="*/ 134 w 152"/>
              <a:gd name="T89" fmla="*/ 99 h 221"/>
              <a:gd name="T90" fmla="*/ 138 w 152"/>
              <a:gd name="T91" fmla="*/ 76 h 221"/>
              <a:gd name="T92" fmla="*/ 133 w 152"/>
              <a:gd name="T93" fmla="*/ 52 h 221"/>
              <a:gd name="T94" fmla="*/ 120 w 152"/>
              <a:gd name="T95" fmla="*/ 32 h 221"/>
              <a:gd name="T96" fmla="*/ 100 w 152"/>
              <a:gd name="T97" fmla="*/ 18 h 221"/>
              <a:gd name="T98" fmla="*/ 76 w 152"/>
              <a:gd name="T99" fmla="*/ 13 h 221"/>
              <a:gd name="T100" fmla="*/ 52 w 152"/>
              <a:gd name="T101" fmla="*/ 18 h 221"/>
              <a:gd name="T102" fmla="*/ 32 w 152"/>
              <a:gd name="T103" fmla="*/ 32 h 221"/>
              <a:gd name="T104" fmla="*/ 19 w 152"/>
              <a:gd name="T105" fmla="*/ 52 h 221"/>
              <a:gd name="T106" fmla="*/ 14 w 152"/>
              <a:gd name="T107" fmla="*/ 76 h 221"/>
              <a:gd name="T108" fmla="*/ 19 w 152"/>
              <a:gd name="T109" fmla="*/ 99 h 221"/>
              <a:gd name="T110" fmla="*/ 32 w 152"/>
              <a:gd name="T111" fmla="*/ 119 h 221"/>
              <a:gd name="T112" fmla="*/ 48 w 152"/>
              <a:gd name="T113" fmla="*/ 140 h 221"/>
              <a:gd name="T114" fmla="*/ 55 w 152"/>
              <a:gd name="T115" fmla="*/ 166 h 221"/>
              <a:gd name="T116" fmla="*/ 97 w 152"/>
              <a:gd name="T117" fmla="*/ 166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52" h="221">
                <a:moveTo>
                  <a:pt x="76" y="0"/>
                </a:moveTo>
                <a:cubicBezTo>
                  <a:pt x="83" y="0"/>
                  <a:pt x="90" y="1"/>
                  <a:pt x="96" y="2"/>
                </a:cubicBezTo>
                <a:cubicBezTo>
                  <a:pt x="103" y="4"/>
                  <a:pt x="109" y="7"/>
                  <a:pt x="115" y="10"/>
                </a:cubicBezTo>
                <a:cubicBezTo>
                  <a:pt x="120" y="13"/>
                  <a:pt x="125" y="17"/>
                  <a:pt x="130" y="22"/>
                </a:cubicBezTo>
                <a:cubicBezTo>
                  <a:pt x="135" y="27"/>
                  <a:pt x="139" y="32"/>
                  <a:pt x="142" y="37"/>
                </a:cubicBezTo>
                <a:cubicBezTo>
                  <a:pt x="145" y="43"/>
                  <a:pt x="148" y="49"/>
                  <a:pt x="150" y="56"/>
                </a:cubicBezTo>
                <a:cubicBezTo>
                  <a:pt x="151" y="62"/>
                  <a:pt x="152" y="69"/>
                  <a:pt x="152" y="76"/>
                </a:cubicBezTo>
                <a:cubicBezTo>
                  <a:pt x="152" y="86"/>
                  <a:pt x="150" y="96"/>
                  <a:pt x="146" y="105"/>
                </a:cubicBezTo>
                <a:cubicBezTo>
                  <a:pt x="142" y="114"/>
                  <a:pt x="137" y="122"/>
                  <a:pt x="129" y="129"/>
                </a:cubicBezTo>
                <a:cubicBezTo>
                  <a:pt x="123" y="135"/>
                  <a:pt x="119" y="142"/>
                  <a:pt x="115" y="149"/>
                </a:cubicBezTo>
                <a:cubicBezTo>
                  <a:pt x="112" y="156"/>
                  <a:pt x="111" y="164"/>
                  <a:pt x="111" y="173"/>
                </a:cubicBezTo>
                <a:cubicBezTo>
                  <a:pt x="111" y="200"/>
                  <a:pt x="111" y="200"/>
                  <a:pt x="111" y="200"/>
                </a:cubicBezTo>
                <a:cubicBezTo>
                  <a:pt x="111" y="203"/>
                  <a:pt x="110" y="206"/>
                  <a:pt x="109" y="209"/>
                </a:cubicBezTo>
                <a:cubicBezTo>
                  <a:pt x="108" y="211"/>
                  <a:pt x="106" y="213"/>
                  <a:pt x="105" y="215"/>
                </a:cubicBezTo>
                <a:cubicBezTo>
                  <a:pt x="103" y="217"/>
                  <a:pt x="101" y="218"/>
                  <a:pt x="98" y="220"/>
                </a:cubicBezTo>
                <a:cubicBezTo>
                  <a:pt x="95" y="221"/>
                  <a:pt x="93" y="221"/>
                  <a:pt x="90" y="221"/>
                </a:cubicBezTo>
                <a:cubicBezTo>
                  <a:pt x="62" y="221"/>
                  <a:pt x="62" y="221"/>
                  <a:pt x="62" y="221"/>
                </a:cubicBezTo>
                <a:cubicBezTo>
                  <a:pt x="59" y="221"/>
                  <a:pt x="57" y="221"/>
                  <a:pt x="54" y="220"/>
                </a:cubicBezTo>
                <a:cubicBezTo>
                  <a:pt x="52" y="218"/>
                  <a:pt x="49" y="217"/>
                  <a:pt x="48" y="215"/>
                </a:cubicBezTo>
                <a:cubicBezTo>
                  <a:pt x="46" y="213"/>
                  <a:pt x="44" y="211"/>
                  <a:pt x="43" y="209"/>
                </a:cubicBezTo>
                <a:cubicBezTo>
                  <a:pt x="42" y="206"/>
                  <a:pt x="41" y="203"/>
                  <a:pt x="41" y="200"/>
                </a:cubicBezTo>
                <a:cubicBezTo>
                  <a:pt x="41" y="173"/>
                  <a:pt x="41" y="173"/>
                  <a:pt x="41" y="173"/>
                </a:cubicBezTo>
                <a:cubicBezTo>
                  <a:pt x="41" y="164"/>
                  <a:pt x="40" y="156"/>
                  <a:pt x="37" y="149"/>
                </a:cubicBezTo>
                <a:cubicBezTo>
                  <a:pt x="33" y="142"/>
                  <a:pt x="29" y="135"/>
                  <a:pt x="23" y="129"/>
                </a:cubicBezTo>
                <a:cubicBezTo>
                  <a:pt x="15" y="122"/>
                  <a:pt x="10" y="114"/>
                  <a:pt x="6" y="105"/>
                </a:cubicBezTo>
                <a:cubicBezTo>
                  <a:pt x="2" y="96"/>
                  <a:pt x="0" y="86"/>
                  <a:pt x="0" y="76"/>
                </a:cubicBezTo>
                <a:cubicBezTo>
                  <a:pt x="0" y="69"/>
                  <a:pt x="1" y="62"/>
                  <a:pt x="3" y="56"/>
                </a:cubicBezTo>
                <a:cubicBezTo>
                  <a:pt x="4" y="49"/>
                  <a:pt x="7" y="43"/>
                  <a:pt x="10" y="37"/>
                </a:cubicBezTo>
                <a:cubicBezTo>
                  <a:pt x="14" y="32"/>
                  <a:pt x="18" y="27"/>
                  <a:pt x="22" y="22"/>
                </a:cubicBezTo>
                <a:cubicBezTo>
                  <a:pt x="27" y="17"/>
                  <a:pt x="32" y="13"/>
                  <a:pt x="38" y="10"/>
                </a:cubicBezTo>
                <a:cubicBezTo>
                  <a:pt x="43" y="7"/>
                  <a:pt x="49" y="4"/>
                  <a:pt x="56" y="2"/>
                </a:cubicBezTo>
                <a:cubicBezTo>
                  <a:pt x="62" y="1"/>
                  <a:pt x="69" y="0"/>
                  <a:pt x="76" y="0"/>
                </a:cubicBezTo>
                <a:close/>
                <a:moveTo>
                  <a:pt x="90" y="207"/>
                </a:moveTo>
                <a:cubicBezTo>
                  <a:pt x="92" y="207"/>
                  <a:pt x="93" y="207"/>
                  <a:pt x="95" y="205"/>
                </a:cubicBezTo>
                <a:cubicBezTo>
                  <a:pt x="96" y="204"/>
                  <a:pt x="97" y="202"/>
                  <a:pt x="97" y="20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55" y="180"/>
                  <a:pt x="55" y="180"/>
                  <a:pt x="55" y="180"/>
                </a:cubicBezTo>
                <a:cubicBezTo>
                  <a:pt x="55" y="200"/>
                  <a:pt x="55" y="200"/>
                  <a:pt x="55" y="200"/>
                </a:cubicBezTo>
                <a:cubicBezTo>
                  <a:pt x="55" y="202"/>
                  <a:pt x="56" y="204"/>
                  <a:pt x="57" y="205"/>
                </a:cubicBezTo>
                <a:cubicBezTo>
                  <a:pt x="59" y="207"/>
                  <a:pt x="60" y="207"/>
                  <a:pt x="62" y="207"/>
                </a:cubicBezTo>
                <a:cubicBezTo>
                  <a:pt x="90" y="207"/>
                  <a:pt x="90" y="207"/>
                  <a:pt x="90" y="207"/>
                </a:cubicBezTo>
                <a:close/>
                <a:moveTo>
                  <a:pt x="97" y="166"/>
                </a:moveTo>
                <a:cubicBezTo>
                  <a:pt x="98" y="156"/>
                  <a:pt x="100" y="148"/>
                  <a:pt x="104" y="140"/>
                </a:cubicBezTo>
                <a:cubicBezTo>
                  <a:pt x="108" y="133"/>
                  <a:pt x="113" y="126"/>
                  <a:pt x="120" y="119"/>
                </a:cubicBezTo>
                <a:cubicBezTo>
                  <a:pt x="126" y="113"/>
                  <a:pt x="130" y="107"/>
                  <a:pt x="134" y="99"/>
                </a:cubicBezTo>
                <a:cubicBezTo>
                  <a:pt x="137" y="92"/>
                  <a:pt x="138" y="84"/>
                  <a:pt x="138" y="76"/>
                </a:cubicBezTo>
                <a:cubicBezTo>
                  <a:pt x="138" y="67"/>
                  <a:pt x="137" y="59"/>
                  <a:pt x="133" y="52"/>
                </a:cubicBezTo>
                <a:cubicBezTo>
                  <a:pt x="130" y="44"/>
                  <a:pt x="126" y="37"/>
                  <a:pt x="120" y="32"/>
                </a:cubicBezTo>
                <a:cubicBezTo>
                  <a:pt x="114" y="26"/>
                  <a:pt x="108" y="22"/>
                  <a:pt x="100" y="18"/>
                </a:cubicBezTo>
                <a:cubicBezTo>
                  <a:pt x="93" y="15"/>
                  <a:pt x="85" y="13"/>
                  <a:pt x="76" y="13"/>
                </a:cubicBezTo>
                <a:cubicBezTo>
                  <a:pt x="67" y="13"/>
                  <a:pt x="59" y="15"/>
                  <a:pt x="52" y="18"/>
                </a:cubicBezTo>
                <a:cubicBezTo>
                  <a:pt x="44" y="22"/>
                  <a:pt x="38" y="26"/>
                  <a:pt x="32" y="32"/>
                </a:cubicBezTo>
                <a:cubicBezTo>
                  <a:pt x="26" y="37"/>
                  <a:pt x="22" y="44"/>
                  <a:pt x="19" y="52"/>
                </a:cubicBezTo>
                <a:cubicBezTo>
                  <a:pt x="15" y="59"/>
                  <a:pt x="14" y="67"/>
                  <a:pt x="14" y="76"/>
                </a:cubicBezTo>
                <a:cubicBezTo>
                  <a:pt x="14" y="84"/>
                  <a:pt x="15" y="92"/>
                  <a:pt x="19" y="99"/>
                </a:cubicBezTo>
                <a:cubicBezTo>
                  <a:pt x="22" y="107"/>
                  <a:pt x="26" y="113"/>
                  <a:pt x="32" y="119"/>
                </a:cubicBezTo>
                <a:cubicBezTo>
                  <a:pt x="39" y="126"/>
                  <a:pt x="44" y="133"/>
                  <a:pt x="48" y="140"/>
                </a:cubicBezTo>
                <a:cubicBezTo>
                  <a:pt x="52" y="148"/>
                  <a:pt x="54" y="156"/>
                  <a:pt x="55" y="166"/>
                </a:cubicBezTo>
                <a:cubicBezTo>
                  <a:pt x="97" y="166"/>
                  <a:pt x="97" y="166"/>
                  <a:pt x="97" y="16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181" tIns="46592" rIns="93181" bIns="46592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877">
              <a:defRPr/>
            </a:pPr>
            <a:endParaRPr lang="en-US" sz="1837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E1B6FDF-AE66-4D4E-BA9B-5E8C9A217793}"/>
              </a:ext>
            </a:extLst>
          </p:cNvPr>
          <p:cNvSpPr txBox="1">
            <a:spLocks/>
          </p:cNvSpPr>
          <p:nvPr/>
        </p:nvSpPr>
        <p:spPr>
          <a:xfrm>
            <a:off x="5232778" y="5666225"/>
            <a:ext cx="2642747" cy="496218"/>
          </a:xfrm>
          <a:prstGeom prst="rect">
            <a:avLst/>
          </a:prstGeom>
        </p:spPr>
        <p:txBody>
          <a:bodyPr vert="horz" wrap="square" lIns="149196" tIns="93247" rIns="149196" bIns="93247" rtlCol="0" anchor="t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defRPr/>
            </a:pPr>
            <a:r>
              <a:rPr lang="en-US" sz="2448" kern="0" spc="-51" dirty="0">
                <a:solidFill>
                  <a:sysClr val="windowText" lastClr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Graph</a:t>
            </a:r>
            <a:endParaRPr lang="en-US" sz="2448" dirty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24F496-DF38-41A8-B1E6-C005EC9A9DF9}"/>
              </a:ext>
            </a:extLst>
          </p:cNvPr>
          <p:cNvGrpSpPr/>
          <p:nvPr/>
        </p:nvGrpSpPr>
        <p:grpSpPr>
          <a:xfrm>
            <a:off x="612001" y="5372084"/>
            <a:ext cx="2231891" cy="995200"/>
            <a:chOff x="558076" y="1227723"/>
            <a:chExt cx="11114420" cy="495590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D1FECA6-329E-47E2-A896-FFD510EC559B}"/>
                </a:ext>
              </a:extLst>
            </p:cNvPr>
            <p:cNvCxnSpPr>
              <a:cxnSpLocks/>
              <a:stCxn id="132" idx="9"/>
            </p:cNvCxnSpPr>
            <p:nvPr/>
          </p:nvCxnSpPr>
          <p:spPr>
            <a:xfrm flipV="1">
              <a:off x="9968503" y="2233078"/>
              <a:ext cx="1391443" cy="24458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733D5E-915A-4EFB-B458-55811F7654E6}"/>
                </a:ext>
              </a:extLst>
            </p:cNvPr>
            <p:cNvCxnSpPr>
              <a:cxnSpLocks/>
              <a:stCxn id="118" idx="5"/>
            </p:cNvCxnSpPr>
            <p:nvPr/>
          </p:nvCxnSpPr>
          <p:spPr>
            <a:xfrm>
              <a:off x="2393876" y="3604385"/>
              <a:ext cx="3345656" cy="44271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C405B4-979D-42B5-A117-2FFDD14235FA}"/>
                </a:ext>
              </a:extLst>
            </p:cNvPr>
            <p:cNvCxnSpPr>
              <a:cxnSpLocks/>
              <a:stCxn id="126" idx="9"/>
              <a:endCxn id="168" idx="30"/>
            </p:cNvCxnSpPr>
            <p:nvPr/>
          </p:nvCxnSpPr>
          <p:spPr>
            <a:xfrm flipH="1" flipV="1">
              <a:off x="5190741" y="5315180"/>
              <a:ext cx="1518682" cy="24935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F7DCC8-3235-4D36-92A5-F78FA36A34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0362" y="5341973"/>
              <a:ext cx="1838268" cy="466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2762C8-8F02-4119-AAB4-D70126981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4840" y="2192222"/>
              <a:ext cx="1530529" cy="106398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0A44FC-04AC-4E91-9685-1C310CAA4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583" y="2056595"/>
              <a:ext cx="3790931" cy="141017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52FB76-7832-41A4-BD1F-1FD00F4DD27F}"/>
                </a:ext>
              </a:extLst>
            </p:cNvPr>
            <p:cNvCxnSpPr>
              <a:cxnSpLocks/>
              <a:stCxn id="130" idx="2"/>
            </p:cNvCxnSpPr>
            <p:nvPr/>
          </p:nvCxnSpPr>
          <p:spPr>
            <a:xfrm flipV="1">
              <a:off x="3396722" y="2566202"/>
              <a:ext cx="581607" cy="32472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A857D98-C0DE-4E49-8456-53E53141B4C3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1002109" y="3468970"/>
              <a:ext cx="1368828" cy="71258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B38CF1-B4FF-4CA3-BFF4-EFF5120444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7274" y="1926899"/>
              <a:ext cx="512090" cy="162908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18E056-FD9F-4B50-8E01-A0C4A478E59B}"/>
                </a:ext>
              </a:extLst>
            </p:cNvPr>
            <p:cNvCxnSpPr>
              <a:cxnSpLocks/>
            </p:cNvCxnSpPr>
            <p:nvPr/>
          </p:nvCxnSpPr>
          <p:spPr>
            <a:xfrm>
              <a:off x="2813335" y="1939368"/>
              <a:ext cx="1149706" cy="61614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CA9329-B1FA-44B2-88ED-B064F751E24E}"/>
                </a:ext>
              </a:extLst>
            </p:cNvPr>
            <p:cNvCxnSpPr>
              <a:cxnSpLocks/>
            </p:cNvCxnSpPr>
            <p:nvPr/>
          </p:nvCxnSpPr>
          <p:spPr>
            <a:xfrm>
              <a:off x="2806603" y="1922283"/>
              <a:ext cx="1332289" cy="255147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900B422-355A-400F-B62F-7DC417A6E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702" y="4497284"/>
              <a:ext cx="732104" cy="14138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70DF17-D1D4-48FC-A4D0-D8D3F7A3F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3552" y="3520435"/>
              <a:ext cx="629742" cy="19907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B176D6-CE80-41A0-AE0F-E60F33843D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3968" y="4185726"/>
              <a:ext cx="655134" cy="137629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2DCC7E-05D5-4DEE-B43F-9B08AA9C783D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89" y="4180648"/>
              <a:ext cx="2232027" cy="171782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341B55-68E0-4C29-9BB9-66E86CCC544B}"/>
                </a:ext>
              </a:extLst>
            </p:cNvPr>
            <p:cNvCxnSpPr>
              <a:cxnSpLocks/>
              <a:stCxn id="118" idx="5"/>
            </p:cNvCxnSpPr>
            <p:nvPr/>
          </p:nvCxnSpPr>
          <p:spPr>
            <a:xfrm>
              <a:off x="2393875" y="3604384"/>
              <a:ext cx="921649" cy="230043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B3405D-C709-4B95-84F5-221605F63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0623" y="1928632"/>
              <a:ext cx="1169422" cy="78660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DF1AB0D-CB73-49F2-803C-193F23D36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03922" y="3388393"/>
              <a:ext cx="1863831" cy="1422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0CE30A0-B995-45D4-A326-18BD81311F34}"/>
                </a:ext>
              </a:extLst>
            </p:cNvPr>
            <p:cNvCxnSpPr>
              <a:cxnSpLocks/>
            </p:cNvCxnSpPr>
            <p:nvPr/>
          </p:nvCxnSpPr>
          <p:spPr>
            <a:xfrm>
              <a:off x="3963040" y="2530115"/>
              <a:ext cx="1564196" cy="55864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89760C-A507-4F2F-8718-617C482C8E83}"/>
                </a:ext>
              </a:extLst>
            </p:cNvPr>
            <p:cNvCxnSpPr>
              <a:cxnSpLocks/>
            </p:cNvCxnSpPr>
            <p:nvPr/>
          </p:nvCxnSpPr>
          <p:spPr>
            <a:xfrm>
              <a:off x="4003669" y="2585980"/>
              <a:ext cx="1721631" cy="165053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C4A7167-22AD-4E3C-990D-F4CE38300C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7293" y="3154779"/>
              <a:ext cx="374394" cy="209236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8FB2CF-A557-4267-BC56-1CB6294052C3}"/>
                </a:ext>
              </a:extLst>
            </p:cNvPr>
            <p:cNvCxnSpPr>
              <a:cxnSpLocks/>
            </p:cNvCxnSpPr>
            <p:nvPr/>
          </p:nvCxnSpPr>
          <p:spPr>
            <a:xfrm>
              <a:off x="4194147" y="4515834"/>
              <a:ext cx="911569" cy="73131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CA56BD-E1E0-4DD3-8D1C-5E75EADC37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6711" y="4106103"/>
              <a:ext cx="1519461" cy="34090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5069ABE-4C9E-4C19-A3E0-929516252C8A}"/>
                </a:ext>
              </a:extLst>
            </p:cNvPr>
            <p:cNvCxnSpPr>
              <a:cxnSpLocks/>
              <a:endCxn id="160" idx="11"/>
            </p:cNvCxnSpPr>
            <p:nvPr/>
          </p:nvCxnSpPr>
          <p:spPr>
            <a:xfrm flipV="1">
              <a:off x="5117293" y="4661903"/>
              <a:ext cx="2483293" cy="59286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12F67EF-FD51-4F08-B10B-A578CA8B33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10064" y="4231434"/>
              <a:ext cx="1086811" cy="14423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9169AB1-A93D-4E04-AF33-1BD20C3AA5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9141" y="1973167"/>
              <a:ext cx="1384754" cy="152187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DD7251-5234-49FB-8994-F1006EE0AA30}"/>
                </a:ext>
              </a:extLst>
            </p:cNvPr>
            <p:cNvCxnSpPr>
              <a:cxnSpLocks/>
              <a:stCxn id="160" idx="0"/>
            </p:cNvCxnSpPr>
            <p:nvPr/>
          </p:nvCxnSpPr>
          <p:spPr>
            <a:xfrm flipH="1" flipV="1">
              <a:off x="6197607" y="2113675"/>
              <a:ext cx="1495739" cy="242505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29026B-790D-4696-A61F-37A654127D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7489" y="2027340"/>
              <a:ext cx="2275195" cy="5129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E45EA1-1017-49E7-93E6-CAE0035E5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3809" y="2387916"/>
              <a:ext cx="1999614" cy="71627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3DDE02-9088-4B79-BFF3-737F6FC2CA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3425" y="2377760"/>
              <a:ext cx="2239644" cy="86335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A083D83-949C-42FB-9C15-67BFF3D9EF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188" y="1947774"/>
              <a:ext cx="2478337" cy="148632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2C56B68-FC09-49B0-A3BC-6BEA6153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68929" y="3256211"/>
              <a:ext cx="825265" cy="50312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57CA278-9ADC-4617-909D-BDF36784C159}"/>
                </a:ext>
              </a:extLst>
            </p:cNvPr>
            <p:cNvCxnSpPr>
              <a:cxnSpLocks/>
            </p:cNvCxnSpPr>
            <p:nvPr/>
          </p:nvCxnSpPr>
          <p:spPr>
            <a:xfrm>
              <a:off x="7507875" y="3474728"/>
              <a:ext cx="1452467" cy="213299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06AB3A7-28D9-4DEB-BE5C-DB79F0D565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1691" y="2074738"/>
              <a:ext cx="216370" cy="116637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8D0D7E-DE9A-4549-AAB3-896DBA4BB38B}"/>
                </a:ext>
              </a:extLst>
            </p:cNvPr>
            <p:cNvCxnSpPr>
              <a:cxnSpLocks/>
            </p:cNvCxnSpPr>
            <p:nvPr/>
          </p:nvCxnSpPr>
          <p:spPr>
            <a:xfrm>
              <a:off x="9722126" y="3225879"/>
              <a:ext cx="228535" cy="16149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3A624F-0E8A-4C84-B083-D1F4865E1217}"/>
                </a:ext>
              </a:extLst>
            </p:cNvPr>
            <p:cNvCxnSpPr>
              <a:cxnSpLocks/>
            </p:cNvCxnSpPr>
            <p:nvPr/>
          </p:nvCxnSpPr>
          <p:spPr>
            <a:xfrm>
              <a:off x="8874007" y="3820070"/>
              <a:ext cx="50785" cy="174194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0D00C93-31C9-4809-ACCB-27593EC81CDC}"/>
                </a:ext>
              </a:extLst>
            </p:cNvPr>
            <p:cNvCxnSpPr>
              <a:cxnSpLocks/>
            </p:cNvCxnSpPr>
            <p:nvPr/>
          </p:nvCxnSpPr>
          <p:spPr>
            <a:xfrm>
              <a:off x="7633574" y="4631343"/>
              <a:ext cx="1418182" cy="1032245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C2EE37-22B5-41F1-B23B-1AFB1DF9E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6562" y="5633116"/>
              <a:ext cx="2092367" cy="7110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D5D08F0-D9E3-4821-9ED7-6960490162BB}"/>
                </a:ext>
              </a:extLst>
            </p:cNvPr>
            <p:cNvCxnSpPr>
              <a:cxnSpLocks/>
            </p:cNvCxnSpPr>
            <p:nvPr/>
          </p:nvCxnSpPr>
          <p:spPr>
            <a:xfrm>
              <a:off x="5532315" y="3119230"/>
              <a:ext cx="1904572" cy="35549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87DAFFC-FFCB-45AE-B7CB-B5C23242ED97}"/>
                </a:ext>
              </a:extLst>
            </p:cNvPr>
            <p:cNvCxnSpPr>
              <a:cxnSpLocks/>
            </p:cNvCxnSpPr>
            <p:nvPr/>
          </p:nvCxnSpPr>
          <p:spPr>
            <a:xfrm>
              <a:off x="9909773" y="4871192"/>
              <a:ext cx="1071836" cy="83302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58E364F-FA67-4317-A0F0-240243204E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20666" y="3936877"/>
              <a:ext cx="20315" cy="17267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C322C8-0829-40E2-8AD3-0EB0A56F0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1609" y="4505677"/>
              <a:ext cx="599271" cy="118838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B92BBC0-C1FC-4443-B5A9-3BF090BE4D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06525" y="1947774"/>
              <a:ext cx="1589589" cy="98354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C73C0C-58E2-4749-B17F-74427143C0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20666" y="2966873"/>
              <a:ext cx="624663" cy="101571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7E6D4E-5B79-4D5D-B6E5-5920F22CC884}"/>
                </a:ext>
              </a:extLst>
            </p:cNvPr>
            <p:cNvCxnSpPr>
              <a:cxnSpLocks/>
            </p:cNvCxnSpPr>
            <p:nvPr/>
          </p:nvCxnSpPr>
          <p:spPr>
            <a:xfrm>
              <a:off x="9747519" y="3175093"/>
              <a:ext cx="1203618" cy="81256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B5AE897-0D11-4538-A62D-713048919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5425" y="3957192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71749B9-87FB-432B-92C1-3834EFB13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861" y="4698777"/>
              <a:ext cx="1020791" cy="86843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8181732-4E2B-4E4F-98C9-C52D9CEFF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5652" y="5678824"/>
              <a:ext cx="1387717" cy="2831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405C4B0-43A2-4A50-A8A3-E1571774D5C1}"/>
                </a:ext>
              </a:extLst>
            </p:cNvPr>
            <p:cNvCxnSpPr>
              <a:cxnSpLocks/>
            </p:cNvCxnSpPr>
            <p:nvPr/>
          </p:nvCxnSpPr>
          <p:spPr>
            <a:xfrm>
              <a:off x="1723395" y="5516309"/>
              <a:ext cx="1592128" cy="369466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2530769-C891-48D1-835D-B93C8DF8C5C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421104" y="5867599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46C8E03-D058-4224-A0F1-23B6EC4F67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30682" y="4920528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F84151-58F1-4E44-A013-AD370354A2F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76711" y="3289537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804AB83-6974-4D28-99B3-51CBEB120E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685332" y="4479775"/>
              <a:ext cx="173687" cy="17368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0B7A65F-E7A0-4EA1-B081-9B25A8E1666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36519" y="2620106"/>
              <a:ext cx="173687" cy="173687"/>
            </a:xfrm>
            <a:prstGeom prst="ellipse">
              <a:avLst/>
            </a:prstGeom>
            <a:solidFill>
              <a:schemeClr val="tx2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F26352-94CA-4BAE-820B-ADF27E0FA5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94227" y="4400142"/>
              <a:ext cx="173687" cy="17368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5132DCC-F797-4D53-9757-066BD569331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445366" y="2841953"/>
              <a:ext cx="173687" cy="173687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1270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6616" rIns="0" bIns="466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0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050927E-57D2-4502-879F-279CC0A1264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945" y="3828979"/>
              <a:ext cx="639901" cy="639898"/>
              <a:chOff x="4876383" y="2244408"/>
              <a:chExt cx="640083" cy="640080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77740E3-284E-4F81-ADD8-E5D4A4AC940F}"/>
                  </a:ext>
                </a:extLst>
              </p:cNvPr>
              <p:cNvSpPr/>
              <p:nvPr/>
            </p:nvSpPr>
            <p:spPr bwMode="auto">
              <a:xfrm>
                <a:off x="4876383" y="2244408"/>
                <a:ext cx="640083" cy="640080"/>
              </a:xfrm>
              <a:prstGeom prst="ellipse">
                <a:avLst/>
              </a:prstGeom>
              <a:solidFill>
                <a:schemeClr val="tx2"/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D54992BE-466C-44A5-B900-A8BC5B420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1130" y="2447611"/>
                <a:ext cx="228602" cy="227642"/>
              </a:xfrm>
              <a:custGeom>
                <a:avLst/>
                <a:gdLst>
                  <a:gd name="T0" fmla="*/ 78 w 330"/>
                  <a:gd name="T1" fmla="*/ 197 h 328"/>
                  <a:gd name="T2" fmla="*/ 39 w 330"/>
                  <a:gd name="T3" fmla="*/ 229 h 328"/>
                  <a:gd name="T4" fmla="*/ 0 w 330"/>
                  <a:gd name="T5" fmla="*/ 197 h 328"/>
                  <a:gd name="T6" fmla="*/ 39 w 330"/>
                  <a:gd name="T7" fmla="*/ 165 h 328"/>
                  <a:gd name="T8" fmla="*/ 78 w 330"/>
                  <a:gd name="T9" fmla="*/ 197 h 328"/>
                  <a:gd name="T10" fmla="*/ 140 w 330"/>
                  <a:gd name="T11" fmla="*/ 264 h 328"/>
                  <a:gd name="T12" fmla="*/ 101 w 330"/>
                  <a:gd name="T13" fmla="*/ 296 h 328"/>
                  <a:gd name="T14" fmla="*/ 140 w 330"/>
                  <a:gd name="T15" fmla="*/ 328 h 328"/>
                  <a:gd name="T16" fmla="*/ 178 w 330"/>
                  <a:gd name="T17" fmla="*/ 296 h 328"/>
                  <a:gd name="T18" fmla="*/ 140 w 330"/>
                  <a:gd name="T19" fmla="*/ 264 h 328"/>
                  <a:gd name="T20" fmla="*/ 291 w 330"/>
                  <a:gd name="T21" fmla="*/ 239 h 328"/>
                  <a:gd name="T22" fmla="*/ 253 w 330"/>
                  <a:gd name="T23" fmla="*/ 271 h 328"/>
                  <a:gd name="T24" fmla="*/ 291 w 330"/>
                  <a:gd name="T25" fmla="*/ 303 h 328"/>
                  <a:gd name="T26" fmla="*/ 330 w 330"/>
                  <a:gd name="T27" fmla="*/ 271 h 328"/>
                  <a:gd name="T28" fmla="*/ 291 w 330"/>
                  <a:gd name="T29" fmla="*/ 239 h 328"/>
                  <a:gd name="T30" fmla="*/ 330 w 330"/>
                  <a:gd name="T31" fmla="*/ 271 h 328"/>
                  <a:gd name="T32" fmla="*/ 330 w 330"/>
                  <a:gd name="T33" fmla="*/ 88 h 328"/>
                  <a:gd name="T34" fmla="*/ 178 w 330"/>
                  <a:gd name="T35" fmla="*/ 128 h 328"/>
                  <a:gd name="T36" fmla="*/ 178 w 330"/>
                  <a:gd name="T37" fmla="*/ 296 h 328"/>
                  <a:gd name="T38" fmla="*/ 128 w 330"/>
                  <a:gd name="T39" fmla="*/ 90 h 328"/>
                  <a:gd name="T40" fmla="*/ 107 w 330"/>
                  <a:gd name="T41" fmla="*/ 48 h 328"/>
                  <a:gd name="T42" fmla="*/ 78 w 330"/>
                  <a:gd name="T43" fmla="*/ 0 h 328"/>
                  <a:gd name="T44" fmla="*/ 78 w 330"/>
                  <a:gd name="T45" fmla="*/ 197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0" h="328">
                    <a:moveTo>
                      <a:pt x="78" y="197"/>
                    </a:moveTo>
                    <a:cubicBezTo>
                      <a:pt x="78" y="215"/>
                      <a:pt x="60" y="229"/>
                      <a:pt x="39" y="229"/>
                    </a:cubicBezTo>
                    <a:cubicBezTo>
                      <a:pt x="17" y="229"/>
                      <a:pt x="0" y="215"/>
                      <a:pt x="0" y="197"/>
                    </a:cubicBezTo>
                    <a:cubicBezTo>
                      <a:pt x="0" y="179"/>
                      <a:pt x="17" y="165"/>
                      <a:pt x="39" y="165"/>
                    </a:cubicBezTo>
                    <a:cubicBezTo>
                      <a:pt x="60" y="165"/>
                      <a:pt x="78" y="179"/>
                      <a:pt x="78" y="197"/>
                    </a:cubicBezTo>
                    <a:close/>
                    <a:moveTo>
                      <a:pt x="140" y="264"/>
                    </a:moveTo>
                    <a:cubicBezTo>
                      <a:pt x="118" y="264"/>
                      <a:pt x="101" y="278"/>
                      <a:pt x="101" y="296"/>
                    </a:cubicBezTo>
                    <a:cubicBezTo>
                      <a:pt x="101" y="314"/>
                      <a:pt x="118" y="328"/>
                      <a:pt x="140" y="328"/>
                    </a:cubicBezTo>
                    <a:cubicBezTo>
                      <a:pt x="161" y="328"/>
                      <a:pt x="178" y="314"/>
                      <a:pt x="178" y="296"/>
                    </a:cubicBezTo>
                    <a:cubicBezTo>
                      <a:pt x="178" y="278"/>
                      <a:pt x="161" y="264"/>
                      <a:pt x="140" y="264"/>
                    </a:cubicBezTo>
                    <a:close/>
                    <a:moveTo>
                      <a:pt x="291" y="239"/>
                    </a:moveTo>
                    <a:cubicBezTo>
                      <a:pt x="270" y="239"/>
                      <a:pt x="253" y="253"/>
                      <a:pt x="253" y="271"/>
                    </a:cubicBezTo>
                    <a:cubicBezTo>
                      <a:pt x="253" y="289"/>
                      <a:pt x="270" y="303"/>
                      <a:pt x="291" y="303"/>
                    </a:cubicBezTo>
                    <a:cubicBezTo>
                      <a:pt x="313" y="303"/>
                      <a:pt x="330" y="289"/>
                      <a:pt x="330" y="271"/>
                    </a:cubicBezTo>
                    <a:cubicBezTo>
                      <a:pt x="330" y="253"/>
                      <a:pt x="313" y="239"/>
                      <a:pt x="291" y="239"/>
                    </a:cubicBezTo>
                    <a:close/>
                    <a:moveTo>
                      <a:pt x="330" y="271"/>
                    </a:moveTo>
                    <a:cubicBezTo>
                      <a:pt x="330" y="88"/>
                      <a:pt x="330" y="88"/>
                      <a:pt x="330" y="88"/>
                    </a:cubicBezTo>
                    <a:cubicBezTo>
                      <a:pt x="178" y="128"/>
                      <a:pt x="178" y="128"/>
                      <a:pt x="178" y="128"/>
                    </a:cubicBezTo>
                    <a:cubicBezTo>
                      <a:pt x="178" y="296"/>
                      <a:pt x="178" y="296"/>
                      <a:pt x="178" y="296"/>
                    </a:cubicBezTo>
                    <a:moveTo>
                      <a:pt x="128" y="90"/>
                    </a:moveTo>
                    <a:cubicBezTo>
                      <a:pt x="128" y="90"/>
                      <a:pt x="132" y="66"/>
                      <a:pt x="107" y="48"/>
                    </a:cubicBezTo>
                    <a:cubicBezTo>
                      <a:pt x="82" y="31"/>
                      <a:pt x="78" y="0"/>
                      <a:pt x="78" y="0"/>
                    </a:cubicBezTo>
                    <a:cubicBezTo>
                      <a:pt x="78" y="197"/>
                      <a:pt x="78" y="197"/>
                      <a:pt x="78" y="197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73CD05E-49A8-4774-9DCA-A9DBC4AEC6D9}"/>
                </a:ext>
              </a:extLst>
            </p:cNvPr>
            <p:cNvGrpSpPr/>
            <p:nvPr/>
          </p:nvGrpSpPr>
          <p:grpSpPr>
            <a:xfrm>
              <a:off x="4871578" y="5027020"/>
              <a:ext cx="554103" cy="554103"/>
              <a:chOff x="7349552" y="5435795"/>
              <a:chExt cx="597617" cy="597617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89005DFB-A208-4938-8459-35EF41ABA4EE}"/>
                  </a:ext>
                </a:extLst>
              </p:cNvPr>
              <p:cNvSpPr/>
              <p:nvPr/>
            </p:nvSpPr>
            <p:spPr bwMode="auto">
              <a:xfrm>
                <a:off x="7349552" y="5435795"/>
                <a:ext cx="597617" cy="59761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88A4CE8-30DB-43CC-A241-69551001D57A}"/>
                  </a:ext>
                </a:extLst>
              </p:cNvPr>
              <p:cNvSpPr/>
              <p:nvPr/>
            </p:nvSpPr>
            <p:spPr bwMode="auto">
              <a:xfrm>
                <a:off x="7552112" y="5576726"/>
                <a:ext cx="201418" cy="314002"/>
              </a:xfrm>
              <a:custGeom>
                <a:avLst/>
                <a:gdLst>
                  <a:gd name="connsiteX0" fmla="*/ 828257 w 1801994"/>
                  <a:gd name="connsiteY0" fmla="*/ 2524330 h 3090150"/>
                  <a:gd name="connsiteX1" fmla="*/ 900997 w 1801994"/>
                  <a:gd name="connsiteY1" fmla="*/ 2524330 h 3090150"/>
                  <a:gd name="connsiteX2" fmla="*/ 962728 w 1801994"/>
                  <a:gd name="connsiteY2" fmla="*/ 2524330 h 3090150"/>
                  <a:gd name="connsiteX3" fmla="*/ 962728 w 1801994"/>
                  <a:gd name="connsiteY3" fmla="*/ 2942459 h 3090150"/>
                  <a:gd name="connsiteX4" fmla="*/ 1449879 w 1801994"/>
                  <a:gd name="connsiteY4" fmla="*/ 2942459 h 3090150"/>
                  <a:gd name="connsiteX5" fmla="*/ 1449879 w 1801994"/>
                  <a:gd name="connsiteY5" fmla="*/ 3090150 h 3090150"/>
                  <a:gd name="connsiteX6" fmla="*/ 962728 w 1801994"/>
                  <a:gd name="connsiteY6" fmla="*/ 3090150 h 3090150"/>
                  <a:gd name="connsiteX7" fmla="*/ 828257 w 1801994"/>
                  <a:gd name="connsiteY7" fmla="*/ 3090150 h 3090150"/>
                  <a:gd name="connsiteX8" fmla="*/ 341106 w 1801994"/>
                  <a:gd name="connsiteY8" fmla="*/ 3090150 h 3090150"/>
                  <a:gd name="connsiteX9" fmla="*/ 341106 w 1801994"/>
                  <a:gd name="connsiteY9" fmla="*/ 2942459 h 3090150"/>
                  <a:gd name="connsiteX10" fmla="*/ 828257 w 1801994"/>
                  <a:gd name="connsiteY10" fmla="*/ 2942459 h 3090150"/>
                  <a:gd name="connsiteX11" fmla="*/ 1 w 1801994"/>
                  <a:gd name="connsiteY11" fmla="*/ 1090259 h 3090150"/>
                  <a:gd name="connsiteX12" fmla="*/ 65789 w 1801994"/>
                  <a:gd name="connsiteY12" fmla="*/ 1090259 h 3090150"/>
                  <a:gd name="connsiteX13" fmla="*/ 131577 w 1801994"/>
                  <a:gd name="connsiteY13" fmla="*/ 1090259 h 3090150"/>
                  <a:gd name="connsiteX14" fmla="*/ 131577 w 1801994"/>
                  <a:gd name="connsiteY14" fmla="*/ 1623333 h 3090150"/>
                  <a:gd name="connsiteX15" fmla="*/ 745933 w 1801994"/>
                  <a:gd name="connsiteY15" fmla="*/ 2377122 h 3090150"/>
                  <a:gd name="connsiteX16" fmla="*/ 900998 w 1801994"/>
                  <a:gd name="connsiteY16" fmla="*/ 2392754 h 3090150"/>
                  <a:gd name="connsiteX17" fmla="*/ 1056062 w 1801994"/>
                  <a:gd name="connsiteY17" fmla="*/ 2377122 h 3090150"/>
                  <a:gd name="connsiteX18" fmla="*/ 1670418 w 1801994"/>
                  <a:gd name="connsiteY18" fmla="*/ 1623333 h 3090150"/>
                  <a:gd name="connsiteX19" fmla="*/ 1670418 w 1801994"/>
                  <a:gd name="connsiteY19" fmla="*/ 1090259 h 3090150"/>
                  <a:gd name="connsiteX20" fmla="*/ 1801994 w 1801994"/>
                  <a:gd name="connsiteY20" fmla="*/ 1090259 h 3090150"/>
                  <a:gd name="connsiteX21" fmla="*/ 1801994 w 1801994"/>
                  <a:gd name="connsiteY21" fmla="*/ 1623333 h 3090150"/>
                  <a:gd name="connsiteX22" fmla="*/ 900997 w 1801994"/>
                  <a:gd name="connsiteY22" fmla="*/ 2524330 h 3090150"/>
                  <a:gd name="connsiteX23" fmla="*/ 0 w 1801994"/>
                  <a:gd name="connsiteY23" fmla="*/ 1623333 h 3090150"/>
                  <a:gd name="connsiteX24" fmla="*/ 1 w 1801994"/>
                  <a:gd name="connsiteY24" fmla="*/ 1090259 h 3090150"/>
                  <a:gd name="connsiteX25" fmla="*/ 903798 w 1801994"/>
                  <a:gd name="connsiteY25" fmla="*/ 203993 h 3090150"/>
                  <a:gd name="connsiteX26" fmla="*/ 540162 w 1801994"/>
                  <a:gd name="connsiteY26" fmla="*/ 567629 h 3090150"/>
                  <a:gd name="connsiteX27" fmla="*/ 540162 w 1801994"/>
                  <a:gd name="connsiteY27" fmla="*/ 1671601 h 3090150"/>
                  <a:gd name="connsiteX28" fmla="*/ 903798 w 1801994"/>
                  <a:gd name="connsiteY28" fmla="*/ 2035237 h 3090150"/>
                  <a:gd name="connsiteX29" fmla="*/ 903797 w 1801994"/>
                  <a:gd name="connsiteY29" fmla="*/ 2035238 h 3090150"/>
                  <a:gd name="connsiteX30" fmla="*/ 1267433 w 1801994"/>
                  <a:gd name="connsiteY30" fmla="*/ 1671602 h 3090150"/>
                  <a:gd name="connsiteX31" fmla="*/ 1267434 w 1801994"/>
                  <a:gd name="connsiteY31" fmla="*/ 567629 h 3090150"/>
                  <a:gd name="connsiteX32" fmla="*/ 903798 w 1801994"/>
                  <a:gd name="connsiteY32" fmla="*/ 203993 h 3090150"/>
                  <a:gd name="connsiteX33" fmla="*/ 895492 w 1801994"/>
                  <a:gd name="connsiteY33" fmla="*/ 0 h 3090150"/>
                  <a:gd name="connsiteX34" fmla="*/ 1439195 w 1801994"/>
                  <a:gd name="connsiteY34" fmla="*/ 543703 h 3090150"/>
                  <a:gd name="connsiteX35" fmla="*/ 1439195 w 1801994"/>
                  <a:gd name="connsiteY35" fmla="*/ 1670412 h 3090150"/>
                  <a:gd name="connsiteX36" fmla="*/ 895492 w 1801994"/>
                  <a:gd name="connsiteY36" fmla="*/ 2214115 h 3090150"/>
                  <a:gd name="connsiteX37" fmla="*/ 351789 w 1801994"/>
                  <a:gd name="connsiteY37" fmla="*/ 1670412 h 3090150"/>
                  <a:gd name="connsiteX38" fmla="*/ 351789 w 1801994"/>
                  <a:gd name="connsiteY38" fmla="*/ 1090259 h 3090150"/>
                  <a:gd name="connsiteX39" fmla="*/ 351789 w 1801994"/>
                  <a:gd name="connsiteY39" fmla="*/ 543703 h 3090150"/>
                  <a:gd name="connsiteX40" fmla="*/ 895492 w 1801994"/>
                  <a:gd name="connsiteY40" fmla="*/ 0 h 309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801994" h="3090150">
                    <a:moveTo>
                      <a:pt x="828257" y="2524330"/>
                    </a:moveTo>
                    <a:lnTo>
                      <a:pt x="900997" y="2524330"/>
                    </a:lnTo>
                    <a:lnTo>
                      <a:pt x="962728" y="2524330"/>
                    </a:lnTo>
                    <a:lnTo>
                      <a:pt x="962728" y="2942459"/>
                    </a:lnTo>
                    <a:lnTo>
                      <a:pt x="1449879" y="2942459"/>
                    </a:lnTo>
                    <a:lnTo>
                      <a:pt x="1449879" y="3090150"/>
                    </a:lnTo>
                    <a:lnTo>
                      <a:pt x="962728" y="3090150"/>
                    </a:lnTo>
                    <a:lnTo>
                      <a:pt x="828257" y="3090150"/>
                    </a:lnTo>
                    <a:lnTo>
                      <a:pt x="341106" y="3090150"/>
                    </a:lnTo>
                    <a:lnTo>
                      <a:pt x="341106" y="2942459"/>
                    </a:lnTo>
                    <a:lnTo>
                      <a:pt x="828257" y="2942459"/>
                    </a:lnTo>
                    <a:close/>
                    <a:moveTo>
                      <a:pt x="1" y="1090259"/>
                    </a:moveTo>
                    <a:lnTo>
                      <a:pt x="65789" y="1090259"/>
                    </a:lnTo>
                    <a:lnTo>
                      <a:pt x="131577" y="1090259"/>
                    </a:lnTo>
                    <a:lnTo>
                      <a:pt x="131577" y="1623333"/>
                    </a:lnTo>
                    <a:cubicBezTo>
                      <a:pt x="131577" y="1995155"/>
                      <a:pt x="395321" y="2305377"/>
                      <a:pt x="745933" y="2377122"/>
                    </a:cubicBezTo>
                    <a:lnTo>
                      <a:pt x="900998" y="2392754"/>
                    </a:lnTo>
                    <a:lnTo>
                      <a:pt x="1056062" y="2377122"/>
                    </a:lnTo>
                    <a:cubicBezTo>
                      <a:pt x="1406674" y="2305377"/>
                      <a:pt x="1670418" y="1995155"/>
                      <a:pt x="1670418" y="1623333"/>
                    </a:cubicBezTo>
                    <a:lnTo>
                      <a:pt x="1670418" y="1090259"/>
                    </a:lnTo>
                    <a:lnTo>
                      <a:pt x="1801994" y="1090259"/>
                    </a:lnTo>
                    <a:lnTo>
                      <a:pt x="1801994" y="1623333"/>
                    </a:lnTo>
                    <a:cubicBezTo>
                      <a:pt x="1801994" y="2120940"/>
                      <a:pt x="1398604" y="2524330"/>
                      <a:pt x="900997" y="2524330"/>
                    </a:cubicBezTo>
                    <a:cubicBezTo>
                      <a:pt x="403390" y="2524330"/>
                      <a:pt x="0" y="2120940"/>
                      <a:pt x="0" y="1623333"/>
                    </a:cubicBezTo>
                    <a:cubicBezTo>
                      <a:pt x="0" y="1445642"/>
                      <a:pt x="1" y="1267950"/>
                      <a:pt x="1" y="1090259"/>
                    </a:cubicBezTo>
                    <a:close/>
                    <a:moveTo>
                      <a:pt x="903798" y="203993"/>
                    </a:moveTo>
                    <a:cubicBezTo>
                      <a:pt x="702967" y="203993"/>
                      <a:pt x="540162" y="366798"/>
                      <a:pt x="540162" y="567629"/>
                    </a:cubicBezTo>
                    <a:lnTo>
                      <a:pt x="540162" y="1671601"/>
                    </a:lnTo>
                    <a:cubicBezTo>
                      <a:pt x="540162" y="1872432"/>
                      <a:pt x="702967" y="2035237"/>
                      <a:pt x="903798" y="2035237"/>
                    </a:cubicBezTo>
                    <a:lnTo>
                      <a:pt x="903797" y="2035238"/>
                    </a:lnTo>
                    <a:cubicBezTo>
                      <a:pt x="1104628" y="2035238"/>
                      <a:pt x="1267433" y="1872433"/>
                      <a:pt x="1267433" y="1671602"/>
                    </a:cubicBezTo>
                    <a:cubicBezTo>
                      <a:pt x="1267433" y="1303611"/>
                      <a:pt x="1267434" y="935620"/>
                      <a:pt x="1267434" y="567629"/>
                    </a:cubicBezTo>
                    <a:cubicBezTo>
                      <a:pt x="1267434" y="366798"/>
                      <a:pt x="1104629" y="203993"/>
                      <a:pt x="903798" y="203993"/>
                    </a:cubicBezTo>
                    <a:close/>
                    <a:moveTo>
                      <a:pt x="895492" y="0"/>
                    </a:moveTo>
                    <a:cubicBezTo>
                      <a:pt x="1195771" y="0"/>
                      <a:pt x="1439195" y="243424"/>
                      <a:pt x="1439195" y="543703"/>
                    </a:cubicBezTo>
                    <a:lnTo>
                      <a:pt x="1439195" y="1670412"/>
                    </a:lnTo>
                    <a:cubicBezTo>
                      <a:pt x="1439195" y="1970691"/>
                      <a:pt x="1195771" y="2214115"/>
                      <a:pt x="895492" y="2214115"/>
                    </a:cubicBezTo>
                    <a:cubicBezTo>
                      <a:pt x="595213" y="2214115"/>
                      <a:pt x="351789" y="1970691"/>
                      <a:pt x="351789" y="1670412"/>
                    </a:cubicBezTo>
                    <a:lnTo>
                      <a:pt x="351789" y="1090259"/>
                    </a:lnTo>
                    <a:lnTo>
                      <a:pt x="351789" y="543703"/>
                    </a:lnTo>
                    <a:cubicBezTo>
                      <a:pt x="351789" y="243424"/>
                      <a:pt x="595213" y="0"/>
                      <a:pt x="8954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FBC1802-7303-4F2F-8F20-BBD565D41364}"/>
                </a:ext>
              </a:extLst>
            </p:cNvPr>
            <p:cNvGrpSpPr/>
            <p:nvPr/>
          </p:nvGrpSpPr>
          <p:grpSpPr>
            <a:xfrm>
              <a:off x="3835256" y="4160593"/>
              <a:ext cx="609514" cy="609514"/>
              <a:chOff x="4335170" y="2603826"/>
              <a:chExt cx="597617" cy="597617"/>
            </a:xfrm>
          </p:grpSpPr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61D69FB3-CCC9-44D7-B47C-19D8405A1C3B}"/>
                  </a:ext>
                </a:extLst>
              </p:cNvPr>
              <p:cNvSpPr/>
              <p:nvPr/>
            </p:nvSpPr>
            <p:spPr bwMode="auto">
              <a:xfrm>
                <a:off x="4335170" y="2603826"/>
                <a:ext cx="597617" cy="597617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A36F9841-C676-4024-AE6F-0230EFBFAD5E}"/>
                  </a:ext>
                </a:extLst>
              </p:cNvPr>
              <p:cNvSpPr/>
              <p:nvPr/>
            </p:nvSpPr>
            <p:spPr bwMode="auto">
              <a:xfrm>
                <a:off x="4465550" y="2819542"/>
                <a:ext cx="321269" cy="178344"/>
              </a:xfrm>
              <a:custGeom>
                <a:avLst/>
                <a:gdLst>
                  <a:gd name="connsiteX0" fmla="*/ 54923 w 2064510"/>
                  <a:gd name="connsiteY0" fmla="*/ 52330 h 1041869"/>
                  <a:gd name="connsiteX1" fmla="*/ 109846 w 2064510"/>
                  <a:gd name="connsiteY1" fmla="*/ 107253 h 1041869"/>
                  <a:gd name="connsiteX2" fmla="*/ 109846 w 2064510"/>
                  <a:gd name="connsiteY2" fmla="*/ 386382 h 1041869"/>
                  <a:gd name="connsiteX3" fmla="*/ 54923 w 2064510"/>
                  <a:gd name="connsiteY3" fmla="*/ 441305 h 1041869"/>
                  <a:gd name="connsiteX4" fmla="*/ 0 w 2064510"/>
                  <a:gd name="connsiteY4" fmla="*/ 386382 h 1041869"/>
                  <a:gd name="connsiteX5" fmla="*/ 0 w 2064510"/>
                  <a:gd name="connsiteY5" fmla="*/ 107253 h 1041869"/>
                  <a:gd name="connsiteX6" fmla="*/ 54923 w 2064510"/>
                  <a:gd name="connsiteY6" fmla="*/ 52330 h 1041869"/>
                  <a:gd name="connsiteX7" fmla="*/ 275351 w 2064510"/>
                  <a:gd name="connsiteY7" fmla="*/ 0 h 1041869"/>
                  <a:gd name="connsiteX8" fmla="*/ 1548092 w 2064510"/>
                  <a:gd name="connsiteY8" fmla="*/ 0 h 1041869"/>
                  <a:gd name="connsiteX9" fmla="*/ 1632098 w 2064510"/>
                  <a:gd name="connsiteY9" fmla="*/ 84006 h 1041869"/>
                  <a:gd name="connsiteX10" fmla="*/ 1632098 w 2064510"/>
                  <a:gd name="connsiteY10" fmla="*/ 189999 h 1041869"/>
                  <a:gd name="connsiteX11" fmla="*/ 1769458 w 2064510"/>
                  <a:gd name="connsiteY11" fmla="*/ 189999 h 1041869"/>
                  <a:gd name="connsiteX12" fmla="*/ 2064510 w 2064510"/>
                  <a:gd name="connsiteY12" fmla="*/ 48398 h 1041869"/>
                  <a:gd name="connsiteX13" fmla="*/ 2064510 w 2064510"/>
                  <a:gd name="connsiteY13" fmla="*/ 900045 h 1041869"/>
                  <a:gd name="connsiteX14" fmla="*/ 1722586 w 2064510"/>
                  <a:gd name="connsiteY14" fmla="*/ 735949 h 1041869"/>
                  <a:gd name="connsiteX15" fmla="*/ 1632098 w 2064510"/>
                  <a:gd name="connsiteY15" fmla="*/ 735949 h 1041869"/>
                  <a:gd name="connsiteX16" fmla="*/ 1632098 w 2064510"/>
                  <a:gd name="connsiteY16" fmla="*/ 957863 h 1041869"/>
                  <a:gd name="connsiteX17" fmla="*/ 1548092 w 2064510"/>
                  <a:gd name="connsiteY17" fmla="*/ 1041869 h 1041869"/>
                  <a:gd name="connsiteX18" fmla="*/ 275351 w 2064510"/>
                  <a:gd name="connsiteY18" fmla="*/ 1041869 h 1041869"/>
                  <a:gd name="connsiteX19" fmla="*/ 191345 w 2064510"/>
                  <a:gd name="connsiteY19" fmla="*/ 957863 h 1041869"/>
                  <a:gd name="connsiteX20" fmla="*/ 191345 w 2064510"/>
                  <a:gd name="connsiteY20" fmla="*/ 84006 h 1041869"/>
                  <a:gd name="connsiteX21" fmla="*/ 275351 w 2064510"/>
                  <a:gd name="connsiteY21" fmla="*/ 0 h 1041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64510" h="1041869">
                    <a:moveTo>
                      <a:pt x="54923" y="52330"/>
                    </a:moveTo>
                    <a:cubicBezTo>
                      <a:pt x="85256" y="52330"/>
                      <a:pt x="109846" y="76920"/>
                      <a:pt x="109846" y="107253"/>
                    </a:cubicBezTo>
                    <a:lnTo>
                      <a:pt x="109846" y="386382"/>
                    </a:lnTo>
                    <a:cubicBezTo>
                      <a:pt x="109846" y="416715"/>
                      <a:pt x="85256" y="441305"/>
                      <a:pt x="54923" y="441305"/>
                    </a:cubicBezTo>
                    <a:cubicBezTo>
                      <a:pt x="24590" y="441305"/>
                      <a:pt x="0" y="416715"/>
                      <a:pt x="0" y="386382"/>
                    </a:cubicBezTo>
                    <a:lnTo>
                      <a:pt x="0" y="107253"/>
                    </a:lnTo>
                    <a:cubicBezTo>
                      <a:pt x="0" y="76920"/>
                      <a:pt x="24590" y="52330"/>
                      <a:pt x="54923" y="52330"/>
                    </a:cubicBezTo>
                    <a:close/>
                    <a:moveTo>
                      <a:pt x="275351" y="0"/>
                    </a:moveTo>
                    <a:lnTo>
                      <a:pt x="1548092" y="0"/>
                    </a:lnTo>
                    <a:cubicBezTo>
                      <a:pt x="1594487" y="0"/>
                      <a:pt x="1632098" y="37611"/>
                      <a:pt x="1632098" y="84006"/>
                    </a:cubicBezTo>
                    <a:lnTo>
                      <a:pt x="1632098" y="189999"/>
                    </a:lnTo>
                    <a:lnTo>
                      <a:pt x="1769458" y="189999"/>
                    </a:lnTo>
                    <a:lnTo>
                      <a:pt x="2064510" y="48398"/>
                    </a:lnTo>
                    <a:lnTo>
                      <a:pt x="2064510" y="900045"/>
                    </a:lnTo>
                    <a:lnTo>
                      <a:pt x="1722586" y="735949"/>
                    </a:lnTo>
                    <a:lnTo>
                      <a:pt x="1632098" y="735949"/>
                    </a:lnTo>
                    <a:lnTo>
                      <a:pt x="1632098" y="957863"/>
                    </a:lnTo>
                    <a:cubicBezTo>
                      <a:pt x="1632098" y="1004258"/>
                      <a:pt x="1594487" y="1041869"/>
                      <a:pt x="1548092" y="1041869"/>
                    </a:cubicBezTo>
                    <a:lnTo>
                      <a:pt x="275351" y="1041869"/>
                    </a:lnTo>
                    <a:cubicBezTo>
                      <a:pt x="228956" y="1041869"/>
                      <a:pt x="191345" y="1004258"/>
                      <a:pt x="191345" y="957863"/>
                    </a:cubicBezTo>
                    <a:lnTo>
                      <a:pt x="191345" y="84006"/>
                    </a:lnTo>
                    <a:cubicBezTo>
                      <a:pt x="191345" y="37611"/>
                      <a:pt x="228956" y="0"/>
                      <a:pt x="275351" y="0"/>
                    </a:cubicBezTo>
                    <a:close/>
                  </a:path>
                </a:pathLst>
              </a:custGeom>
              <a:noFill/>
              <a:ln w="317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8D2A4B5-BCC4-42B2-ABCE-5A85C3720703}"/>
                </a:ext>
              </a:extLst>
            </p:cNvPr>
            <p:cNvGrpSpPr/>
            <p:nvPr/>
          </p:nvGrpSpPr>
          <p:grpSpPr>
            <a:xfrm>
              <a:off x="10622375" y="3686907"/>
              <a:ext cx="616897" cy="616897"/>
              <a:chOff x="5995935" y="2003316"/>
              <a:chExt cx="731876" cy="73187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A77967BD-CC19-4395-A437-F6C92B66DF60}"/>
                  </a:ext>
                </a:extLst>
              </p:cNvPr>
              <p:cNvSpPr/>
              <p:nvPr/>
            </p:nvSpPr>
            <p:spPr>
              <a:xfrm rot="5400000">
                <a:off x="5995935" y="2003316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60">
                <a:extLst>
                  <a:ext uri="{FF2B5EF4-FFF2-40B4-BE49-F238E27FC236}">
                    <a16:creationId xmlns:a16="http://schemas.microsoft.com/office/drawing/2014/main" id="{1A7360DC-1555-43F9-AABB-E499FC2A1B67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176662" y="2194916"/>
                <a:ext cx="370423" cy="370373"/>
              </a:xfrm>
              <a:custGeom>
                <a:avLst/>
                <a:gdLst>
                  <a:gd name="connsiteX0" fmla="*/ 2846107 w 2846107"/>
                  <a:gd name="connsiteY0" fmla="*/ 1526447 h 2845712"/>
                  <a:gd name="connsiteX1" fmla="*/ 2844123 w 2846107"/>
                  <a:gd name="connsiteY1" fmla="*/ 1565744 h 2845712"/>
                  <a:gd name="connsiteX2" fmla="*/ 1425742 w 2846107"/>
                  <a:gd name="connsiteY2" fmla="*/ 2845712 h 2845712"/>
                  <a:gd name="connsiteX3" fmla="*/ 1138405 w 2846107"/>
                  <a:gd name="connsiteY3" fmla="*/ 2816746 h 2845712"/>
                  <a:gd name="connsiteX4" fmla="*/ 1045028 w 2846107"/>
                  <a:gd name="connsiteY4" fmla="*/ 2792736 h 2845712"/>
                  <a:gd name="connsiteX5" fmla="*/ 1505920 w 2846107"/>
                  <a:gd name="connsiteY5" fmla="*/ 1526448 h 2845712"/>
                  <a:gd name="connsiteX6" fmla="*/ 1540042 w 2846107"/>
                  <a:gd name="connsiteY6" fmla="*/ 1526449 h 2845712"/>
                  <a:gd name="connsiteX7" fmla="*/ 1540042 w 2846107"/>
                  <a:gd name="connsiteY7" fmla="*/ 1526448 h 2845712"/>
                  <a:gd name="connsiteX8" fmla="*/ 1311441 w 2846107"/>
                  <a:gd name="connsiteY8" fmla="*/ 0 h 2845712"/>
                  <a:gd name="connsiteX9" fmla="*/ 1311442 w 2846107"/>
                  <a:gd name="connsiteY9" fmla="*/ 1297847 h 2845712"/>
                  <a:gd name="connsiteX10" fmla="*/ 1311442 w 2846107"/>
                  <a:gd name="connsiteY10" fmla="*/ 1392388 h 2845712"/>
                  <a:gd name="connsiteX11" fmla="*/ 830345 w 2846107"/>
                  <a:gd name="connsiteY11" fmla="*/ 2714192 h 2845712"/>
                  <a:gd name="connsiteX12" fmla="*/ 746149 w 2846107"/>
                  <a:gd name="connsiteY12" fmla="*/ 2673633 h 2845712"/>
                  <a:gd name="connsiteX13" fmla="*/ 0 w 2846107"/>
                  <a:gd name="connsiteY13" fmla="*/ 1419970 h 2845712"/>
                  <a:gd name="connsiteX14" fmla="*/ 1279968 w 2846107"/>
                  <a:gd name="connsiteY14" fmla="*/ 1589 h 2845712"/>
                  <a:gd name="connsiteX15" fmla="*/ 1540042 w 2846107"/>
                  <a:gd name="connsiteY15" fmla="*/ 0 h 2845712"/>
                  <a:gd name="connsiteX16" fmla="*/ 1571516 w 2846107"/>
                  <a:gd name="connsiteY16" fmla="*/ 1589 h 2845712"/>
                  <a:gd name="connsiteX17" fmla="*/ 2844123 w 2846107"/>
                  <a:gd name="connsiteY17" fmla="*/ 1274196 h 2845712"/>
                  <a:gd name="connsiteX18" fmla="*/ 2845317 w 2846107"/>
                  <a:gd name="connsiteY18" fmla="*/ 1297848 h 2845712"/>
                  <a:gd name="connsiteX19" fmla="*/ 1540042 w 2846107"/>
                  <a:gd name="connsiteY19" fmla="*/ 1297847 h 2845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846107" h="2845712">
                    <a:moveTo>
                      <a:pt x="2846107" y="1526447"/>
                    </a:moveTo>
                    <a:lnTo>
                      <a:pt x="2844123" y="1565744"/>
                    </a:lnTo>
                    <a:cubicBezTo>
                      <a:pt x="2771111" y="2284684"/>
                      <a:pt x="2163945" y="2845712"/>
                      <a:pt x="1425742" y="2845712"/>
                    </a:cubicBezTo>
                    <a:cubicBezTo>
                      <a:pt x="1327315" y="2845712"/>
                      <a:pt x="1231218" y="2835738"/>
                      <a:pt x="1138405" y="2816746"/>
                    </a:cubicBezTo>
                    <a:lnTo>
                      <a:pt x="1045028" y="2792736"/>
                    </a:lnTo>
                    <a:lnTo>
                      <a:pt x="1505920" y="1526448"/>
                    </a:lnTo>
                    <a:lnTo>
                      <a:pt x="1540042" y="1526449"/>
                    </a:lnTo>
                    <a:lnTo>
                      <a:pt x="1540042" y="1526448"/>
                    </a:lnTo>
                    <a:close/>
                    <a:moveTo>
                      <a:pt x="1311441" y="0"/>
                    </a:moveTo>
                    <a:lnTo>
                      <a:pt x="1311442" y="1297847"/>
                    </a:lnTo>
                    <a:lnTo>
                      <a:pt x="1311442" y="1392388"/>
                    </a:lnTo>
                    <a:lnTo>
                      <a:pt x="830345" y="2714192"/>
                    </a:lnTo>
                    <a:lnTo>
                      <a:pt x="746149" y="2673633"/>
                    </a:lnTo>
                    <a:cubicBezTo>
                      <a:pt x="301709" y="2432199"/>
                      <a:pt x="0" y="1961319"/>
                      <a:pt x="0" y="1419970"/>
                    </a:cubicBezTo>
                    <a:cubicBezTo>
                      <a:pt x="0" y="681768"/>
                      <a:pt x="561029" y="74601"/>
                      <a:pt x="1279968" y="1589"/>
                    </a:cubicBezTo>
                    <a:close/>
                    <a:moveTo>
                      <a:pt x="1540042" y="0"/>
                    </a:moveTo>
                    <a:lnTo>
                      <a:pt x="1571516" y="1589"/>
                    </a:lnTo>
                    <a:cubicBezTo>
                      <a:pt x="2242526" y="69734"/>
                      <a:pt x="2775978" y="603186"/>
                      <a:pt x="2844123" y="1274196"/>
                    </a:cubicBezTo>
                    <a:lnTo>
                      <a:pt x="2845317" y="1297848"/>
                    </a:lnTo>
                    <a:lnTo>
                      <a:pt x="1540042" y="1297847"/>
                    </a:lnTo>
                    <a:close/>
                  </a:path>
                </a:pathLst>
              </a:custGeom>
              <a:noFill/>
              <a:ln w="317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C96E586-7BE8-43CE-AF44-D07414ECDBF9}"/>
                </a:ext>
              </a:extLst>
            </p:cNvPr>
            <p:cNvGrpSpPr/>
            <p:nvPr/>
          </p:nvGrpSpPr>
          <p:grpSpPr>
            <a:xfrm>
              <a:off x="2547216" y="1694860"/>
              <a:ext cx="563747" cy="563747"/>
              <a:chOff x="3763577" y="3319413"/>
              <a:chExt cx="731876" cy="73187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BDD93B58-8C71-4835-9ACD-3F4C0048F337}"/>
                  </a:ext>
                </a:extLst>
              </p:cNvPr>
              <p:cNvSpPr/>
              <p:nvPr/>
            </p:nvSpPr>
            <p:spPr>
              <a:xfrm rot="5400000">
                <a:off x="3763577" y="3319413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4C67435F-36B2-4A80-AA0C-0F14FFE1090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97680" y="3494923"/>
                <a:ext cx="263671" cy="380856"/>
              </a:xfrm>
              <a:custGeom>
                <a:avLst/>
                <a:gdLst>
                  <a:gd name="T0" fmla="*/ 76 w 152"/>
                  <a:gd name="T1" fmla="*/ 0 h 221"/>
                  <a:gd name="T2" fmla="*/ 96 w 152"/>
                  <a:gd name="T3" fmla="*/ 2 h 221"/>
                  <a:gd name="T4" fmla="*/ 115 w 152"/>
                  <a:gd name="T5" fmla="*/ 10 h 221"/>
                  <a:gd name="T6" fmla="*/ 130 w 152"/>
                  <a:gd name="T7" fmla="*/ 22 h 221"/>
                  <a:gd name="T8" fmla="*/ 142 w 152"/>
                  <a:gd name="T9" fmla="*/ 37 h 221"/>
                  <a:gd name="T10" fmla="*/ 150 w 152"/>
                  <a:gd name="T11" fmla="*/ 56 h 221"/>
                  <a:gd name="T12" fmla="*/ 152 w 152"/>
                  <a:gd name="T13" fmla="*/ 76 h 221"/>
                  <a:gd name="T14" fmla="*/ 146 w 152"/>
                  <a:gd name="T15" fmla="*/ 105 h 221"/>
                  <a:gd name="T16" fmla="*/ 129 w 152"/>
                  <a:gd name="T17" fmla="*/ 129 h 221"/>
                  <a:gd name="T18" fmla="*/ 115 w 152"/>
                  <a:gd name="T19" fmla="*/ 149 h 221"/>
                  <a:gd name="T20" fmla="*/ 111 w 152"/>
                  <a:gd name="T21" fmla="*/ 173 h 221"/>
                  <a:gd name="T22" fmla="*/ 111 w 152"/>
                  <a:gd name="T23" fmla="*/ 200 h 221"/>
                  <a:gd name="T24" fmla="*/ 109 w 152"/>
                  <a:gd name="T25" fmla="*/ 209 h 221"/>
                  <a:gd name="T26" fmla="*/ 105 w 152"/>
                  <a:gd name="T27" fmla="*/ 215 h 221"/>
                  <a:gd name="T28" fmla="*/ 98 w 152"/>
                  <a:gd name="T29" fmla="*/ 220 h 221"/>
                  <a:gd name="T30" fmla="*/ 90 w 152"/>
                  <a:gd name="T31" fmla="*/ 221 h 221"/>
                  <a:gd name="T32" fmla="*/ 62 w 152"/>
                  <a:gd name="T33" fmla="*/ 221 h 221"/>
                  <a:gd name="T34" fmla="*/ 54 w 152"/>
                  <a:gd name="T35" fmla="*/ 220 h 221"/>
                  <a:gd name="T36" fmla="*/ 48 w 152"/>
                  <a:gd name="T37" fmla="*/ 215 h 221"/>
                  <a:gd name="T38" fmla="*/ 43 w 152"/>
                  <a:gd name="T39" fmla="*/ 209 h 221"/>
                  <a:gd name="T40" fmla="*/ 41 w 152"/>
                  <a:gd name="T41" fmla="*/ 200 h 221"/>
                  <a:gd name="T42" fmla="*/ 41 w 152"/>
                  <a:gd name="T43" fmla="*/ 173 h 221"/>
                  <a:gd name="T44" fmla="*/ 37 w 152"/>
                  <a:gd name="T45" fmla="*/ 149 h 221"/>
                  <a:gd name="T46" fmla="*/ 23 w 152"/>
                  <a:gd name="T47" fmla="*/ 129 h 221"/>
                  <a:gd name="T48" fmla="*/ 6 w 152"/>
                  <a:gd name="T49" fmla="*/ 105 h 221"/>
                  <a:gd name="T50" fmla="*/ 0 w 152"/>
                  <a:gd name="T51" fmla="*/ 76 h 221"/>
                  <a:gd name="T52" fmla="*/ 3 w 152"/>
                  <a:gd name="T53" fmla="*/ 56 h 221"/>
                  <a:gd name="T54" fmla="*/ 10 w 152"/>
                  <a:gd name="T55" fmla="*/ 37 h 221"/>
                  <a:gd name="T56" fmla="*/ 22 w 152"/>
                  <a:gd name="T57" fmla="*/ 22 h 221"/>
                  <a:gd name="T58" fmla="*/ 38 w 152"/>
                  <a:gd name="T59" fmla="*/ 10 h 221"/>
                  <a:gd name="T60" fmla="*/ 56 w 152"/>
                  <a:gd name="T61" fmla="*/ 2 h 221"/>
                  <a:gd name="T62" fmla="*/ 76 w 152"/>
                  <a:gd name="T63" fmla="*/ 0 h 221"/>
                  <a:gd name="T64" fmla="*/ 90 w 152"/>
                  <a:gd name="T65" fmla="*/ 207 h 221"/>
                  <a:gd name="T66" fmla="*/ 95 w 152"/>
                  <a:gd name="T67" fmla="*/ 205 h 221"/>
                  <a:gd name="T68" fmla="*/ 97 w 152"/>
                  <a:gd name="T69" fmla="*/ 200 h 221"/>
                  <a:gd name="T70" fmla="*/ 97 w 152"/>
                  <a:gd name="T71" fmla="*/ 180 h 221"/>
                  <a:gd name="T72" fmla="*/ 55 w 152"/>
                  <a:gd name="T73" fmla="*/ 180 h 221"/>
                  <a:gd name="T74" fmla="*/ 55 w 152"/>
                  <a:gd name="T75" fmla="*/ 200 h 221"/>
                  <a:gd name="T76" fmla="*/ 57 w 152"/>
                  <a:gd name="T77" fmla="*/ 205 h 221"/>
                  <a:gd name="T78" fmla="*/ 62 w 152"/>
                  <a:gd name="T79" fmla="*/ 207 h 221"/>
                  <a:gd name="T80" fmla="*/ 90 w 152"/>
                  <a:gd name="T81" fmla="*/ 207 h 221"/>
                  <a:gd name="T82" fmla="*/ 97 w 152"/>
                  <a:gd name="T83" fmla="*/ 166 h 221"/>
                  <a:gd name="T84" fmla="*/ 104 w 152"/>
                  <a:gd name="T85" fmla="*/ 140 h 221"/>
                  <a:gd name="T86" fmla="*/ 120 w 152"/>
                  <a:gd name="T87" fmla="*/ 119 h 221"/>
                  <a:gd name="T88" fmla="*/ 134 w 152"/>
                  <a:gd name="T89" fmla="*/ 99 h 221"/>
                  <a:gd name="T90" fmla="*/ 138 w 152"/>
                  <a:gd name="T91" fmla="*/ 76 h 221"/>
                  <a:gd name="T92" fmla="*/ 133 w 152"/>
                  <a:gd name="T93" fmla="*/ 52 h 221"/>
                  <a:gd name="T94" fmla="*/ 120 w 152"/>
                  <a:gd name="T95" fmla="*/ 32 h 221"/>
                  <a:gd name="T96" fmla="*/ 100 w 152"/>
                  <a:gd name="T97" fmla="*/ 18 h 221"/>
                  <a:gd name="T98" fmla="*/ 76 w 152"/>
                  <a:gd name="T99" fmla="*/ 13 h 221"/>
                  <a:gd name="T100" fmla="*/ 52 w 152"/>
                  <a:gd name="T101" fmla="*/ 18 h 221"/>
                  <a:gd name="T102" fmla="*/ 32 w 152"/>
                  <a:gd name="T103" fmla="*/ 32 h 221"/>
                  <a:gd name="T104" fmla="*/ 19 w 152"/>
                  <a:gd name="T105" fmla="*/ 52 h 221"/>
                  <a:gd name="T106" fmla="*/ 14 w 152"/>
                  <a:gd name="T107" fmla="*/ 76 h 221"/>
                  <a:gd name="T108" fmla="*/ 19 w 152"/>
                  <a:gd name="T109" fmla="*/ 99 h 221"/>
                  <a:gd name="T110" fmla="*/ 32 w 152"/>
                  <a:gd name="T111" fmla="*/ 119 h 221"/>
                  <a:gd name="T112" fmla="*/ 48 w 152"/>
                  <a:gd name="T113" fmla="*/ 140 h 221"/>
                  <a:gd name="T114" fmla="*/ 55 w 152"/>
                  <a:gd name="T115" fmla="*/ 166 h 221"/>
                  <a:gd name="T116" fmla="*/ 97 w 152"/>
                  <a:gd name="T117" fmla="*/ 166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221">
                    <a:moveTo>
                      <a:pt x="76" y="0"/>
                    </a:moveTo>
                    <a:cubicBezTo>
                      <a:pt x="83" y="0"/>
                      <a:pt x="90" y="1"/>
                      <a:pt x="96" y="2"/>
                    </a:cubicBezTo>
                    <a:cubicBezTo>
                      <a:pt x="103" y="4"/>
                      <a:pt x="109" y="7"/>
                      <a:pt x="115" y="10"/>
                    </a:cubicBezTo>
                    <a:cubicBezTo>
                      <a:pt x="120" y="13"/>
                      <a:pt x="125" y="17"/>
                      <a:pt x="130" y="22"/>
                    </a:cubicBezTo>
                    <a:cubicBezTo>
                      <a:pt x="135" y="27"/>
                      <a:pt x="139" y="32"/>
                      <a:pt x="142" y="37"/>
                    </a:cubicBezTo>
                    <a:cubicBezTo>
                      <a:pt x="145" y="43"/>
                      <a:pt x="148" y="49"/>
                      <a:pt x="150" y="56"/>
                    </a:cubicBezTo>
                    <a:cubicBezTo>
                      <a:pt x="151" y="62"/>
                      <a:pt x="152" y="69"/>
                      <a:pt x="152" y="76"/>
                    </a:cubicBezTo>
                    <a:cubicBezTo>
                      <a:pt x="152" y="86"/>
                      <a:pt x="150" y="96"/>
                      <a:pt x="146" y="105"/>
                    </a:cubicBezTo>
                    <a:cubicBezTo>
                      <a:pt x="142" y="114"/>
                      <a:pt x="137" y="122"/>
                      <a:pt x="129" y="129"/>
                    </a:cubicBezTo>
                    <a:cubicBezTo>
                      <a:pt x="123" y="135"/>
                      <a:pt x="119" y="142"/>
                      <a:pt x="115" y="149"/>
                    </a:cubicBezTo>
                    <a:cubicBezTo>
                      <a:pt x="112" y="156"/>
                      <a:pt x="111" y="164"/>
                      <a:pt x="111" y="173"/>
                    </a:cubicBezTo>
                    <a:cubicBezTo>
                      <a:pt x="111" y="200"/>
                      <a:pt x="111" y="200"/>
                      <a:pt x="111" y="200"/>
                    </a:cubicBezTo>
                    <a:cubicBezTo>
                      <a:pt x="111" y="203"/>
                      <a:pt x="110" y="206"/>
                      <a:pt x="109" y="209"/>
                    </a:cubicBezTo>
                    <a:cubicBezTo>
                      <a:pt x="108" y="211"/>
                      <a:pt x="106" y="213"/>
                      <a:pt x="105" y="215"/>
                    </a:cubicBezTo>
                    <a:cubicBezTo>
                      <a:pt x="103" y="217"/>
                      <a:pt x="101" y="218"/>
                      <a:pt x="98" y="220"/>
                    </a:cubicBezTo>
                    <a:cubicBezTo>
                      <a:pt x="95" y="221"/>
                      <a:pt x="93" y="221"/>
                      <a:pt x="90" y="221"/>
                    </a:cubicBezTo>
                    <a:cubicBezTo>
                      <a:pt x="62" y="221"/>
                      <a:pt x="62" y="221"/>
                      <a:pt x="62" y="221"/>
                    </a:cubicBezTo>
                    <a:cubicBezTo>
                      <a:pt x="59" y="221"/>
                      <a:pt x="57" y="221"/>
                      <a:pt x="54" y="220"/>
                    </a:cubicBezTo>
                    <a:cubicBezTo>
                      <a:pt x="52" y="218"/>
                      <a:pt x="49" y="217"/>
                      <a:pt x="48" y="215"/>
                    </a:cubicBezTo>
                    <a:cubicBezTo>
                      <a:pt x="46" y="213"/>
                      <a:pt x="44" y="211"/>
                      <a:pt x="43" y="209"/>
                    </a:cubicBezTo>
                    <a:cubicBezTo>
                      <a:pt x="42" y="206"/>
                      <a:pt x="41" y="203"/>
                      <a:pt x="41" y="200"/>
                    </a:cubicBezTo>
                    <a:cubicBezTo>
                      <a:pt x="41" y="173"/>
                      <a:pt x="41" y="173"/>
                      <a:pt x="41" y="173"/>
                    </a:cubicBezTo>
                    <a:cubicBezTo>
                      <a:pt x="41" y="164"/>
                      <a:pt x="40" y="156"/>
                      <a:pt x="37" y="149"/>
                    </a:cubicBezTo>
                    <a:cubicBezTo>
                      <a:pt x="33" y="142"/>
                      <a:pt x="29" y="135"/>
                      <a:pt x="23" y="129"/>
                    </a:cubicBezTo>
                    <a:cubicBezTo>
                      <a:pt x="15" y="122"/>
                      <a:pt x="10" y="114"/>
                      <a:pt x="6" y="105"/>
                    </a:cubicBezTo>
                    <a:cubicBezTo>
                      <a:pt x="2" y="96"/>
                      <a:pt x="0" y="86"/>
                      <a:pt x="0" y="76"/>
                    </a:cubicBezTo>
                    <a:cubicBezTo>
                      <a:pt x="0" y="69"/>
                      <a:pt x="1" y="62"/>
                      <a:pt x="3" y="56"/>
                    </a:cubicBezTo>
                    <a:cubicBezTo>
                      <a:pt x="4" y="49"/>
                      <a:pt x="7" y="43"/>
                      <a:pt x="10" y="37"/>
                    </a:cubicBezTo>
                    <a:cubicBezTo>
                      <a:pt x="14" y="32"/>
                      <a:pt x="18" y="27"/>
                      <a:pt x="22" y="22"/>
                    </a:cubicBezTo>
                    <a:cubicBezTo>
                      <a:pt x="27" y="17"/>
                      <a:pt x="32" y="13"/>
                      <a:pt x="38" y="10"/>
                    </a:cubicBezTo>
                    <a:cubicBezTo>
                      <a:pt x="43" y="7"/>
                      <a:pt x="49" y="4"/>
                      <a:pt x="56" y="2"/>
                    </a:cubicBezTo>
                    <a:cubicBezTo>
                      <a:pt x="62" y="1"/>
                      <a:pt x="69" y="0"/>
                      <a:pt x="76" y="0"/>
                    </a:cubicBezTo>
                    <a:close/>
                    <a:moveTo>
                      <a:pt x="90" y="207"/>
                    </a:moveTo>
                    <a:cubicBezTo>
                      <a:pt x="92" y="207"/>
                      <a:pt x="93" y="207"/>
                      <a:pt x="95" y="205"/>
                    </a:cubicBezTo>
                    <a:cubicBezTo>
                      <a:pt x="96" y="204"/>
                      <a:pt x="97" y="202"/>
                      <a:pt x="97" y="200"/>
                    </a:cubicBezTo>
                    <a:cubicBezTo>
                      <a:pt x="97" y="180"/>
                      <a:pt x="97" y="180"/>
                      <a:pt x="97" y="180"/>
                    </a:cubicBezTo>
                    <a:cubicBezTo>
                      <a:pt x="55" y="180"/>
                      <a:pt x="55" y="180"/>
                      <a:pt x="55" y="180"/>
                    </a:cubicBezTo>
                    <a:cubicBezTo>
                      <a:pt x="55" y="200"/>
                      <a:pt x="55" y="200"/>
                      <a:pt x="55" y="200"/>
                    </a:cubicBezTo>
                    <a:cubicBezTo>
                      <a:pt x="55" y="202"/>
                      <a:pt x="56" y="204"/>
                      <a:pt x="57" y="205"/>
                    </a:cubicBezTo>
                    <a:cubicBezTo>
                      <a:pt x="59" y="207"/>
                      <a:pt x="60" y="207"/>
                      <a:pt x="62" y="207"/>
                    </a:cubicBezTo>
                    <a:cubicBezTo>
                      <a:pt x="90" y="207"/>
                      <a:pt x="90" y="207"/>
                      <a:pt x="90" y="207"/>
                    </a:cubicBezTo>
                    <a:close/>
                    <a:moveTo>
                      <a:pt x="97" y="166"/>
                    </a:moveTo>
                    <a:cubicBezTo>
                      <a:pt x="98" y="156"/>
                      <a:pt x="100" y="148"/>
                      <a:pt x="104" y="140"/>
                    </a:cubicBezTo>
                    <a:cubicBezTo>
                      <a:pt x="108" y="133"/>
                      <a:pt x="113" y="126"/>
                      <a:pt x="120" y="119"/>
                    </a:cubicBezTo>
                    <a:cubicBezTo>
                      <a:pt x="126" y="113"/>
                      <a:pt x="130" y="107"/>
                      <a:pt x="134" y="99"/>
                    </a:cubicBezTo>
                    <a:cubicBezTo>
                      <a:pt x="137" y="92"/>
                      <a:pt x="138" y="84"/>
                      <a:pt x="138" y="76"/>
                    </a:cubicBezTo>
                    <a:cubicBezTo>
                      <a:pt x="138" y="67"/>
                      <a:pt x="137" y="59"/>
                      <a:pt x="133" y="52"/>
                    </a:cubicBezTo>
                    <a:cubicBezTo>
                      <a:pt x="130" y="44"/>
                      <a:pt x="126" y="37"/>
                      <a:pt x="120" y="32"/>
                    </a:cubicBezTo>
                    <a:cubicBezTo>
                      <a:pt x="114" y="26"/>
                      <a:pt x="108" y="22"/>
                      <a:pt x="100" y="18"/>
                    </a:cubicBezTo>
                    <a:cubicBezTo>
                      <a:pt x="93" y="15"/>
                      <a:pt x="85" y="13"/>
                      <a:pt x="76" y="13"/>
                    </a:cubicBezTo>
                    <a:cubicBezTo>
                      <a:pt x="67" y="13"/>
                      <a:pt x="59" y="15"/>
                      <a:pt x="52" y="18"/>
                    </a:cubicBezTo>
                    <a:cubicBezTo>
                      <a:pt x="44" y="22"/>
                      <a:pt x="38" y="26"/>
                      <a:pt x="32" y="32"/>
                    </a:cubicBezTo>
                    <a:cubicBezTo>
                      <a:pt x="26" y="37"/>
                      <a:pt x="22" y="44"/>
                      <a:pt x="19" y="52"/>
                    </a:cubicBezTo>
                    <a:cubicBezTo>
                      <a:pt x="15" y="59"/>
                      <a:pt x="14" y="67"/>
                      <a:pt x="14" y="76"/>
                    </a:cubicBezTo>
                    <a:cubicBezTo>
                      <a:pt x="14" y="84"/>
                      <a:pt x="15" y="92"/>
                      <a:pt x="19" y="99"/>
                    </a:cubicBezTo>
                    <a:cubicBezTo>
                      <a:pt x="22" y="107"/>
                      <a:pt x="26" y="113"/>
                      <a:pt x="32" y="119"/>
                    </a:cubicBezTo>
                    <a:cubicBezTo>
                      <a:pt x="39" y="126"/>
                      <a:pt x="44" y="133"/>
                      <a:pt x="48" y="140"/>
                    </a:cubicBezTo>
                    <a:cubicBezTo>
                      <a:pt x="52" y="148"/>
                      <a:pt x="54" y="156"/>
                      <a:pt x="55" y="166"/>
                    </a:cubicBezTo>
                    <a:cubicBezTo>
                      <a:pt x="97" y="166"/>
                      <a:pt x="97" y="166"/>
                      <a:pt x="97" y="1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3181" tIns="46592" rIns="93181" bIns="46592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1877">
                  <a:defRPr/>
                </a:pPr>
                <a:endParaRPr lang="en-US" sz="400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5133D27-D52C-418F-8420-392A87C48A2E}"/>
                </a:ext>
              </a:extLst>
            </p:cNvPr>
            <p:cNvGrpSpPr/>
            <p:nvPr/>
          </p:nvGrpSpPr>
          <p:grpSpPr>
            <a:xfrm>
              <a:off x="7328654" y="4229015"/>
              <a:ext cx="616897" cy="616897"/>
              <a:chOff x="10675086" y="4644351"/>
              <a:chExt cx="731876" cy="731876"/>
            </a:xfrm>
            <a:solidFill>
              <a:schemeClr val="accent4"/>
            </a:solidFill>
          </p:grpSpPr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EBFECE2A-B4BC-4EF3-91BE-FD73956DBCFD}"/>
                  </a:ext>
                </a:extLst>
              </p:cNvPr>
              <p:cNvSpPr/>
              <p:nvPr/>
            </p:nvSpPr>
            <p:spPr>
              <a:xfrm rot="5400000">
                <a:off x="10675086" y="4644351"/>
                <a:ext cx="731876" cy="73187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 158">
                <a:extLst>
                  <a:ext uri="{FF2B5EF4-FFF2-40B4-BE49-F238E27FC236}">
                    <a16:creationId xmlns:a16="http://schemas.microsoft.com/office/drawing/2014/main" id="{D46FEB0E-FB87-4E67-A01F-E07E0BA47077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0887651" y="4862654"/>
                <a:ext cx="306747" cy="295270"/>
              </a:xfrm>
              <a:custGeom>
                <a:avLst/>
                <a:gdLst>
                  <a:gd name="connsiteX0" fmla="*/ 439462 w 612464"/>
                  <a:gd name="connsiteY0" fmla="*/ 297781 h 589547"/>
                  <a:gd name="connsiteX1" fmla="*/ 612464 w 612464"/>
                  <a:gd name="connsiteY1" fmla="*/ 297781 h 589547"/>
                  <a:gd name="connsiteX2" fmla="*/ 612464 w 612464"/>
                  <a:gd name="connsiteY2" fmla="*/ 589544 h 589547"/>
                  <a:gd name="connsiteX3" fmla="*/ 439462 w 612464"/>
                  <a:gd name="connsiteY3" fmla="*/ 589544 h 589547"/>
                  <a:gd name="connsiteX4" fmla="*/ 0 w 612464"/>
                  <a:gd name="connsiteY4" fmla="*/ 138826 h 589547"/>
                  <a:gd name="connsiteX5" fmla="*/ 173002 w 612464"/>
                  <a:gd name="connsiteY5" fmla="*/ 138826 h 589547"/>
                  <a:gd name="connsiteX6" fmla="*/ 173002 w 612464"/>
                  <a:gd name="connsiteY6" fmla="*/ 589547 h 589547"/>
                  <a:gd name="connsiteX7" fmla="*/ 0 w 612464"/>
                  <a:gd name="connsiteY7" fmla="*/ 589547 h 589547"/>
                  <a:gd name="connsiteX8" fmla="*/ 219732 w 612464"/>
                  <a:gd name="connsiteY8" fmla="*/ 0 h 589547"/>
                  <a:gd name="connsiteX9" fmla="*/ 392734 w 612464"/>
                  <a:gd name="connsiteY9" fmla="*/ 0 h 589547"/>
                  <a:gd name="connsiteX10" fmla="*/ 392734 w 612464"/>
                  <a:gd name="connsiteY10" fmla="*/ 589542 h 589547"/>
                  <a:gd name="connsiteX11" fmla="*/ 219732 w 612464"/>
                  <a:gd name="connsiteY11" fmla="*/ 589542 h 58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12464" h="589547">
                    <a:moveTo>
                      <a:pt x="439462" y="297781"/>
                    </a:moveTo>
                    <a:lnTo>
                      <a:pt x="612464" y="297781"/>
                    </a:lnTo>
                    <a:lnTo>
                      <a:pt x="612464" y="589544"/>
                    </a:lnTo>
                    <a:lnTo>
                      <a:pt x="439462" y="589544"/>
                    </a:lnTo>
                    <a:close/>
                    <a:moveTo>
                      <a:pt x="0" y="138826"/>
                    </a:moveTo>
                    <a:lnTo>
                      <a:pt x="173002" y="138826"/>
                    </a:lnTo>
                    <a:lnTo>
                      <a:pt x="173002" y="589547"/>
                    </a:lnTo>
                    <a:lnTo>
                      <a:pt x="0" y="589547"/>
                    </a:lnTo>
                    <a:close/>
                    <a:moveTo>
                      <a:pt x="219732" y="0"/>
                    </a:moveTo>
                    <a:lnTo>
                      <a:pt x="392734" y="0"/>
                    </a:lnTo>
                    <a:lnTo>
                      <a:pt x="392734" y="589542"/>
                    </a:lnTo>
                    <a:lnTo>
                      <a:pt x="219732" y="589542"/>
                    </a:lnTo>
                    <a:close/>
                  </a:path>
                </a:pathLst>
              </a:custGeom>
              <a:noFill/>
              <a:ln w="317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5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D007D4C-890E-4149-9E22-D11E4EAE7D96}"/>
                </a:ext>
              </a:extLst>
            </p:cNvPr>
            <p:cNvGrpSpPr/>
            <p:nvPr/>
          </p:nvGrpSpPr>
          <p:grpSpPr>
            <a:xfrm>
              <a:off x="5227810" y="2797153"/>
              <a:ext cx="555564" cy="555564"/>
              <a:chOff x="9907027" y="1237952"/>
              <a:chExt cx="544720" cy="544720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EBB430E-7612-447D-B762-819493B8FC90}"/>
                  </a:ext>
                </a:extLst>
              </p:cNvPr>
              <p:cNvSpPr/>
              <p:nvPr/>
            </p:nvSpPr>
            <p:spPr>
              <a:xfrm rot="5400000">
                <a:off x="9907027" y="1237952"/>
                <a:ext cx="544720" cy="544720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33">
                <a:extLst>
                  <a:ext uri="{FF2B5EF4-FFF2-40B4-BE49-F238E27FC236}">
                    <a16:creationId xmlns:a16="http://schemas.microsoft.com/office/drawing/2014/main" id="{6E97B4CC-F600-410F-A5E1-A31F7459CA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black">
              <a:xfrm>
                <a:off x="10048459" y="1417181"/>
                <a:ext cx="261856" cy="186263"/>
              </a:xfrm>
              <a:custGeom>
                <a:avLst/>
                <a:gdLst>
                  <a:gd name="T0" fmla="*/ 0 w 1871"/>
                  <a:gd name="T1" fmla="*/ 1139 h 1330"/>
                  <a:gd name="T2" fmla="*/ 1871 w 1871"/>
                  <a:gd name="T3" fmla="*/ 1139 h 1330"/>
                  <a:gd name="T4" fmla="*/ 1871 w 1871"/>
                  <a:gd name="T5" fmla="*/ 1330 h 1330"/>
                  <a:gd name="T6" fmla="*/ 0 w 1871"/>
                  <a:gd name="T7" fmla="*/ 1330 h 1330"/>
                  <a:gd name="T8" fmla="*/ 0 w 1871"/>
                  <a:gd name="T9" fmla="*/ 1139 h 1330"/>
                  <a:gd name="T10" fmla="*/ 1870 w 1871"/>
                  <a:gd name="T11" fmla="*/ 0 h 1330"/>
                  <a:gd name="T12" fmla="*/ 1829 w 1871"/>
                  <a:gd name="T13" fmla="*/ 312 h 1330"/>
                  <a:gd name="T14" fmla="*/ 1766 w 1871"/>
                  <a:gd name="T15" fmla="*/ 249 h 1330"/>
                  <a:gd name="T16" fmla="*/ 1118 w 1871"/>
                  <a:gd name="T17" fmla="*/ 897 h 1330"/>
                  <a:gd name="T18" fmla="*/ 1115 w 1871"/>
                  <a:gd name="T19" fmla="*/ 894 h 1330"/>
                  <a:gd name="T20" fmla="*/ 1112 w 1871"/>
                  <a:gd name="T21" fmla="*/ 897 h 1330"/>
                  <a:gd name="T22" fmla="*/ 951 w 1871"/>
                  <a:gd name="T23" fmla="*/ 736 h 1330"/>
                  <a:gd name="T24" fmla="*/ 951 w 1871"/>
                  <a:gd name="T25" fmla="*/ 737 h 1330"/>
                  <a:gd name="T26" fmla="*/ 710 w 1871"/>
                  <a:gd name="T27" fmla="*/ 496 h 1330"/>
                  <a:gd name="T28" fmla="*/ 175 w 1871"/>
                  <a:gd name="T29" fmla="*/ 1032 h 1330"/>
                  <a:gd name="T30" fmla="*/ 171 w 1871"/>
                  <a:gd name="T31" fmla="*/ 1037 h 1330"/>
                  <a:gd name="T32" fmla="*/ 166 w 1871"/>
                  <a:gd name="T33" fmla="*/ 1041 h 1330"/>
                  <a:gd name="T34" fmla="*/ 161 w 1871"/>
                  <a:gd name="T35" fmla="*/ 1046 h 1330"/>
                  <a:gd name="T36" fmla="*/ 160 w 1871"/>
                  <a:gd name="T37" fmla="*/ 1045 h 1330"/>
                  <a:gd name="T38" fmla="*/ 140 w 1871"/>
                  <a:gd name="T39" fmla="*/ 1059 h 1330"/>
                  <a:gd name="T40" fmla="*/ 101 w 1871"/>
                  <a:gd name="T41" fmla="*/ 1066 h 1330"/>
                  <a:gd name="T42" fmla="*/ 1 w 1871"/>
                  <a:gd name="T43" fmla="*/ 967 h 1330"/>
                  <a:gd name="T44" fmla="*/ 9 w 1871"/>
                  <a:gd name="T45" fmla="*/ 928 h 1330"/>
                  <a:gd name="T46" fmla="*/ 23 w 1871"/>
                  <a:gd name="T47" fmla="*/ 908 h 1330"/>
                  <a:gd name="T48" fmla="*/ 19 w 1871"/>
                  <a:gd name="T49" fmla="*/ 905 h 1330"/>
                  <a:gd name="T50" fmla="*/ 707 w 1871"/>
                  <a:gd name="T51" fmla="*/ 217 h 1330"/>
                  <a:gd name="T52" fmla="*/ 710 w 1871"/>
                  <a:gd name="T53" fmla="*/ 220 h 1330"/>
                  <a:gd name="T54" fmla="*/ 713 w 1871"/>
                  <a:gd name="T55" fmla="*/ 217 h 1330"/>
                  <a:gd name="T56" fmla="*/ 874 w 1871"/>
                  <a:gd name="T57" fmla="*/ 378 h 1330"/>
                  <a:gd name="T58" fmla="*/ 874 w 1871"/>
                  <a:gd name="T59" fmla="*/ 377 h 1330"/>
                  <a:gd name="T60" fmla="*/ 1115 w 1871"/>
                  <a:gd name="T61" fmla="*/ 618 h 1330"/>
                  <a:gd name="T62" fmla="*/ 1625 w 1871"/>
                  <a:gd name="T63" fmla="*/ 108 h 1330"/>
                  <a:gd name="T64" fmla="*/ 1558 w 1871"/>
                  <a:gd name="T65" fmla="*/ 41 h 1330"/>
                  <a:gd name="T66" fmla="*/ 1870 w 1871"/>
                  <a:gd name="T67" fmla="*/ 0 h 1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71" h="1330">
                    <a:moveTo>
                      <a:pt x="0" y="1139"/>
                    </a:moveTo>
                    <a:cubicBezTo>
                      <a:pt x="1871" y="1139"/>
                      <a:pt x="1871" y="1139"/>
                      <a:pt x="1871" y="1139"/>
                    </a:cubicBezTo>
                    <a:cubicBezTo>
                      <a:pt x="1871" y="1330"/>
                      <a:pt x="1871" y="1330"/>
                      <a:pt x="1871" y="1330"/>
                    </a:cubicBezTo>
                    <a:cubicBezTo>
                      <a:pt x="0" y="1330"/>
                      <a:pt x="0" y="1330"/>
                      <a:pt x="0" y="1330"/>
                    </a:cubicBezTo>
                    <a:cubicBezTo>
                      <a:pt x="0" y="1139"/>
                      <a:pt x="0" y="1139"/>
                      <a:pt x="0" y="1139"/>
                    </a:cubicBezTo>
                    <a:close/>
                    <a:moveTo>
                      <a:pt x="1870" y="0"/>
                    </a:moveTo>
                    <a:cubicBezTo>
                      <a:pt x="1829" y="312"/>
                      <a:pt x="1829" y="312"/>
                      <a:pt x="1829" y="312"/>
                    </a:cubicBezTo>
                    <a:cubicBezTo>
                      <a:pt x="1766" y="249"/>
                      <a:pt x="1766" y="249"/>
                      <a:pt x="1766" y="249"/>
                    </a:cubicBezTo>
                    <a:cubicBezTo>
                      <a:pt x="1118" y="897"/>
                      <a:pt x="1118" y="897"/>
                      <a:pt x="1118" y="897"/>
                    </a:cubicBezTo>
                    <a:cubicBezTo>
                      <a:pt x="1115" y="894"/>
                      <a:pt x="1115" y="894"/>
                      <a:pt x="1115" y="894"/>
                    </a:cubicBezTo>
                    <a:cubicBezTo>
                      <a:pt x="1112" y="897"/>
                      <a:pt x="1112" y="897"/>
                      <a:pt x="1112" y="897"/>
                    </a:cubicBezTo>
                    <a:cubicBezTo>
                      <a:pt x="951" y="736"/>
                      <a:pt x="951" y="736"/>
                      <a:pt x="951" y="736"/>
                    </a:cubicBezTo>
                    <a:cubicBezTo>
                      <a:pt x="951" y="737"/>
                      <a:pt x="951" y="737"/>
                      <a:pt x="951" y="737"/>
                    </a:cubicBezTo>
                    <a:cubicBezTo>
                      <a:pt x="710" y="496"/>
                      <a:pt x="710" y="496"/>
                      <a:pt x="710" y="496"/>
                    </a:cubicBezTo>
                    <a:cubicBezTo>
                      <a:pt x="175" y="1032"/>
                      <a:pt x="175" y="1032"/>
                      <a:pt x="175" y="1032"/>
                    </a:cubicBezTo>
                    <a:cubicBezTo>
                      <a:pt x="171" y="1037"/>
                      <a:pt x="171" y="1037"/>
                      <a:pt x="171" y="1037"/>
                    </a:cubicBezTo>
                    <a:cubicBezTo>
                      <a:pt x="166" y="1041"/>
                      <a:pt x="166" y="1041"/>
                      <a:pt x="166" y="1041"/>
                    </a:cubicBezTo>
                    <a:cubicBezTo>
                      <a:pt x="161" y="1046"/>
                      <a:pt x="161" y="1046"/>
                      <a:pt x="161" y="1046"/>
                    </a:cubicBezTo>
                    <a:cubicBezTo>
                      <a:pt x="160" y="1045"/>
                      <a:pt x="160" y="1045"/>
                      <a:pt x="160" y="1045"/>
                    </a:cubicBezTo>
                    <a:cubicBezTo>
                      <a:pt x="140" y="1059"/>
                      <a:pt x="140" y="1059"/>
                      <a:pt x="140" y="1059"/>
                    </a:cubicBezTo>
                    <a:cubicBezTo>
                      <a:pt x="128" y="1064"/>
                      <a:pt x="115" y="1066"/>
                      <a:pt x="101" y="1066"/>
                    </a:cubicBezTo>
                    <a:cubicBezTo>
                      <a:pt x="46" y="1066"/>
                      <a:pt x="1" y="1022"/>
                      <a:pt x="1" y="967"/>
                    </a:cubicBezTo>
                    <a:cubicBezTo>
                      <a:pt x="1" y="953"/>
                      <a:pt x="4" y="940"/>
                      <a:pt x="9" y="928"/>
                    </a:cubicBezTo>
                    <a:cubicBezTo>
                      <a:pt x="23" y="908"/>
                      <a:pt x="23" y="908"/>
                      <a:pt x="23" y="908"/>
                    </a:cubicBezTo>
                    <a:cubicBezTo>
                      <a:pt x="19" y="905"/>
                      <a:pt x="19" y="905"/>
                      <a:pt x="19" y="905"/>
                    </a:cubicBezTo>
                    <a:cubicBezTo>
                      <a:pt x="707" y="217"/>
                      <a:pt x="707" y="217"/>
                      <a:pt x="707" y="217"/>
                    </a:cubicBezTo>
                    <a:cubicBezTo>
                      <a:pt x="710" y="220"/>
                      <a:pt x="710" y="220"/>
                      <a:pt x="710" y="220"/>
                    </a:cubicBezTo>
                    <a:cubicBezTo>
                      <a:pt x="713" y="217"/>
                      <a:pt x="713" y="217"/>
                      <a:pt x="713" y="217"/>
                    </a:cubicBezTo>
                    <a:cubicBezTo>
                      <a:pt x="874" y="378"/>
                      <a:pt x="874" y="378"/>
                      <a:pt x="874" y="378"/>
                    </a:cubicBezTo>
                    <a:cubicBezTo>
                      <a:pt x="874" y="377"/>
                      <a:pt x="874" y="377"/>
                      <a:pt x="874" y="377"/>
                    </a:cubicBezTo>
                    <a:cubicBezTo>
                      <a:pt x="1115" y="618"/>
                      <a:pt x="1115" y="618"/>
                      <a:pt x="1115" y="618"/>
                    </a:cubicBezTo>
                    <a:cubicBezTo>
                      <a:pt x="1625" y="108"/>
                      <a:pt x="1625" y="108"/>
                      <a:pt x="1625" y="108"/>
                    </a:cubicBezTo>
                    <a:cubicBezTo>
                      <a:pt x="1558" y="41"/>
                      <a:pt x="1558" y="41"/>
                      <a:pt x="1558" y="41"/>
                    </a:cubicBezTo>
                    <a:cubicBezTo>
                      <a:pt x="1870" y="0"/>
                      <a:pt x="1870" y="0"/>
                      <a:pt x="18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384">
                  <a:defRPr/>
                </a:pPr>
                <a:endParaRPr lang="en-US" sz="300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8F578D-5EBA-419C-9B72-79E8212B195B}"/>
                </a:ext>
              </a:extLst>
            </p:cNvPr>
            <p:cNvGrpSpPr/>
            <p:nvPr/>
          </p:nvGrpSpPr>
          <p:grpSpPr>
            <a:xfrm>
              <a:off x="1376244" y="5205321"/>
              <a:ext cx="616898" cy="616898"/>
              <a:chOff x="955412" y="5324057"/>
              <a:chExt cx="731877" cy="731877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9BD1964B-1358-4AD0-BABA-1D8AB8499970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6" name="Graphic 592" descr="Envelope">
                <a:extLst>
                  <a:ext uri="{FF2B5EF4-FFF2-40B4-BE49-F238E27FC236}">
                    <a16:creationId xmlns:a16="http://schemas.microsoft.com/office/drawing/2014/main" id="{58479561-F634-4FBA-A008-17D62327B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8216583-3D9D-410E-9775-12611819DD40}"/>
                </a:ext>
              </a:extLst>
            </p:cNvPr>
            <p:cNvGrpSpPr/>
            <p:nvPr/>
          </p:nvGrpSpPr>
          <p:grpSpPr>
            <a:xfrm>
              <a:off x="10673159" y="5355389"/>
              <a:ext cx="616898" cy="616898"/>
              <a:chOff x="8923902" y="5451921"/>
              <a:chExt cx="731877" cy="731877"/>
            </a:xfrm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C2C0665C-9A45-4932-A996-C801228949D1}"/>
                  </a:ext>
                </a:extLst>
              </p:cNvPr>
              <p:cNvSpPr/>
              <p:nvPr/>
            </p:nvSpPr>
            <p:spPr>
              <a:xfrm>
                <a:off x="8923902" y="5451921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4" name="Graphic 590" descr="List">
                <a:extLst>
                  <a:ext uri="{FF2B5EF4-FFF2-40B4-BE49-F238E27FC236}">
                    <a16:creationId xmlns:a16="http://schemas.microsoft.com/office/drawing/2014/main" id="{D48960DC-BD2F-4BD5-AD2E-1BDD7C703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126225" y="5644620"/>
                <a:ext cx="339173" cy="339173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9C8BDC5-563B-4E18-B220-3BD629A9DA7C}"/>
                </a:ext>
              </a:extLst>
            </p:cNvPr>
            <p:cNvGrpSpPr/>
            <p:nvPr/>
          </p:nvGrpSpPr>
          <p:grpSpPr>
            <a:xfrm>
              <a:off x="8587623" y="3474246"/>
              <a:ext cx="616898" cy="616898"/>
              <a:chOff x="2724689" y="2608002"/>
              <a:chExt cx="604857" cy="604857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E61846F0-2827-4AC3-A119-137C4006D44A}"/>
                  </a:ext>
                </a:extLst>
              </p:cNvPr>
              <p:cNvSpPr/>
              <p:nvPr/>
            </p:nvSpPr>
            <p:spPr>
              <a:xfrm rot="5400000">
                <a:off x="2724689" y="2608002"/>
                <a:ext cx="604857" cy="60485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52" name="Graphic 588" descr="Flip Calendar">
                <a:extLst>
                  <a:ext uri="{FF2B5EF4-FFF2-40B4-BE49-F238E27FC236}">
                    <a16:creationId xmlns:a16="http://schemas.microsoft.com/office/drawing/2014/main" id="{BD378C0D-5C5F-4158-8C39-D823AF161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861806" y="2746866"/>
                <a:ext cx="341193" cy="341193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FB0F8B3-CADD-4C28-9AE3-2343ADF63407}"/>
                </a:ext>
              </a:extLst>
            </p:cNvPr>
            <p:cNvGrpSpPr/>
            <p:nvPr/>
          </p:nvGrpSpPr>
          <p:grpSpPr>
            <a:xfrm>
              <a:off x="5878451" y="1622888"/>
              <a:ext cx="639901" cy="639898"/>
              <a:chOff x="5762846" y="1591212"/>
              <a:chExt cx="627411" cy="627408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E2DD58DD-0DA9-40EA-80AF-339C219510ED}"/>
                  </a:ext>
                </a:extLst>
              </p:cNvPr>
              <p:cNvSpPr/>
              <p:nvPr/>
            </p:nvSpPr>
            <p:spPr bwMode="auto">
              <a:xfrm>
                <a:off x="5762846" y="1591212"/>
                <a:ext cx="627411" cy="62740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150" name="Graphic 586" descr="Chat">
                <a:extLst>
                  <a:ext uri="{FF2B5EF4-FFF2-40B4-BE49-F238E27FC236}">
                    <a16:creationId xmlns:a16="http://schemas.microsoft.com/office/drawing/2014/main" id="{96C89370-B49F-4A17-9321-89D06951D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851780" y="1716195"/>
                <a:ext cx="448343" cy="448343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4E3BBFD-B349-4629-9CC5-1D491F8D114C}"/>
                </a:ext>
              </a:extLst>
            </p:cNvPr>
            <p:cNvGrpSpPr/>
            <p:nvPr/>
          </p:nvGrpSpPr>
          <p:grpSpPr>
            <a:xfrm>
              <a:off x="9451036" y="2902194"/>
              <a:ext cx="616898" cy="616898"/>
              <a:chOff x="955412" y="5324057"/>
              <a:chExt cx="731877" cy="731877"/>
            </a:xfrm>
          </p:grpSpPr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F3FD9645-E475-4799-8A8F-307C78C05CAC}"/>
                  </a:ext>
                </a:extLst>
              </p:cNvPr>
              <p:cNvSpPr/>
              <p:nvPr/>
            </p:nvSpPr>
            <p:spPr>
              <a:xfrm rot="5400000">
                <a:off x="955412" y="5324057"/>
                <a:ext cx="731877" cy="73187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48" name="Graphic 584" descr="Envelope">
                <a:extLst>
                  <a:ext uri="{FF2B5EF4-FFF2-40B4-BE49-F238E27FC236}">
                    <a16:creationId xmlns:a16="http://schemas.microsoft.com/office/drawing/2014/main" id="{B01D30FE-82A0-4916-9A81-61C388053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21099" y="5495929"/>
                <a:ext cx="407270" cy="407270"/>
              </a:xfrm>
              <a:prstGeom prst="rect">
                <a:avLst/>
              </a:prstGeom>
            </p:spPr>
          </p:pic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33CCE-D239-4B76-9D87-CDBC7A53D15F}"/>
                </a:ext>
              </a:extLst>
            </p:cNvPr>
            <p:cNvCxnSpPr>
              <a:cxnSpLocks/>
              <a:stCxn id="128" idx="2"/>
            </p:cNvCxnSpPr>
            <p:nvPr/>
          </p:nvCxnSpPr>
          <p:spPr>
            <a:xfrm flipV="1">
              <a:off x="7570175" y="1802821"/>
              <a:ext cx="1013555" cy="54219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111047C-17C9-4522-BAAB-C328BF435537}"/>
                </a:ext>
              </a:extLst>
            </p:cNvPr>
            <p:cNvGrpSpPr/>
            <p:nvPr/>
          </p:nvGrpSpPr>
          <p:grpSpPr>
            <a:xfrm>
              <a:off x="11188986" y="1802820"/>
              <a:ext cx="483510" cy="483508"/>
              <a:chOff x="5421202" y="3968488"/>
              <a:chExt cx="630990" cy="630988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E11B686C-3EB9-4E6E-ACC2-91276C52A18F}"/>
                  </a:ext>
                </a:extLst>
              </p:cNvPr>
              <p:cNvSpPr/>
              <p:nvPr/>
            </p:nvSpPr>
            <p:spPr bwMode="auto">
              <a:xfrm>
                <a:off x="5421202" y="39684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146" name="Graphic 582" descr="Chat">
                <a:extLst>
                  <a:ext uri="{FF2B5EF4-FFF2-40B4-BE49-F238E27FC236}">
                    <a16:creationId xmlns:a16="http://schemas.microsoft.com/office/drawing/2014/main" id="{6580E199-644F-4F40-87AA-4BA59E64F2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11898" y="40916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63E0962-E24A-471A-98E8-7BBD70B1BD4F}"/>
                </a:ext>
              </a:extLst>
            </p:cNvPr>
            <p:cNvCxnSpPr>
              <a:cxnSpLocks/>
              <a:endCxn id="121" idx="6"/>
            </p:cNvCxnSpPr>
            <p:nvPr/>
          </p:nvCxnSpPr>
          <p:spPr>
            <a:xfrm flipV="1">
              <a:off x="5755533" y="3499623"/>
              <a:ext cx="1797337" cy="608071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CEAFFDE-A86E-4B81-966E-23754F1A782B}"/>
                </a:ext>
              </a:extLst>
            </p:cNvPr>
            <p:cNvGrpSpPr/>
            <p:nvPr/>
          </p:nvGrpSpPr>
          <p:grpSpPr>
            <a:xfrm>
              <a:off x="5396374" y="3759338"/>
              <a:ext cx="643551" cy="643549"/>
              <a:chOff x="5268802" y="3816088"/>
              <a:chExt cx="630990" cy="630988"/>
            </a:xfrm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63498830-A7EE-4171-81C7-C7028EF47BF1}"/>
                  </a:ext>
                </a:extLst>
              </p:cNvPr>
              <p:cNvSpPr/>
              <p:nvPr/>
            </p:nvSpPr>
            <p:spPr bwMode="auto">
              <a:xfrm>
                <a:off x="5268802" y="3816088"/>
                <a:ext cx="630990" cy="63098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pic>
            <p:nvPicPr>
              <p:cNvPr id="144" name="Graphic 580" descr="Chat">
                <a:extLst>
                  <a:ext uri="{FF2B5EF4-FFF2-40B4-BE49-F238E27FC236}">
                    <a16:creationId xmlns:a16="http://schemas.microsoft.com/office/drawing/2014/main" id="{93BA4F9E-CCD5-4823-81F6-FE1BC2C81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359498" y="3939247"/>
                <a:ext cx="448343" cy="448343"/>
              </a:xfrm>
              <a:prstGeom prst="rect">
                <a:avLst/>
              </a:prstGeom>
            </p:spPr>
          </p:pic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3B3ED5F-3F1C-4B01-B654-636EA6E23FB7}"/>
                </a:ext>
              </a:extLst>
            </p:cNvPr>
            <p:cNvCxnSpPr>
              <a:cxnSpLocks/>
            </p:cNvCxnSpPr>
            <p:nvPr/>
          </p:nvCxnSpPr>
          <p:spPr>
            <a:xfrm>
              <a:off x="8649478" y="1886900"/>
              <a:ext cx="1348583" cy="59964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93BE851-56E1-47EA-BB1E-059D2263EA28}"/>
                </a:ext>
              </a:extLst>
            </p:cNvPr>
            <p:cNvGrpSpPr/>
            <p:nvPr/>
          </p:nvGrpSpPr>
          <p:grpSpPr>
            <a:xfrm>
              <a:off x="8682365" y="5294270"/>
              <a:ext cx="616898" cy="616898"/>
              <a:chOff x="8742516" y="1194042"/>
              <a:chExt cx="731877" cy="731877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AA8AC0E8-6883-48BF-809B-6D010BC8F27D}"/>
                  </a:ext>
                </a:extLst>
              </p:cNvPr>
              <p:cNvSpPr/>
              <p:nvPr/>
            </p:nvSpPr>
            <p:spPr>
              <a:xfrm>
                <a:off x="8742516" y="1194042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42" name="Graphic 578" descr="Projector screen">
                <a:extLst>
                  <a:ext uri="{FF2B5EF4-FFF2-40B4-BE49-F238E27FC236}">
                    <a16:creationId xmlns:a16="http://schemas.microsoft.com/office/drawing/2014/main" id="{F1D80B8B-1816-4CD2-B911-F62CE40AB9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901630" y="1372611"/>
                <a:ext cx="438730" cy="438730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DA93369-E244-4740-88CD-F72D562B4210}"/>
                </a:ext>
              </a:extLst>
            </p:cNvPr>
            <p:cNvGrpSpPr/>
            <p:nvPr/>
          </p:nvGrpSpPr>
          <p:grpSpPr>
            <a:xfrm>
              <a:off x="8298518" y="1556378"/>
              <a:ext cx="616897" cy="616897"/>
              <a:chOff x="8135676" y="1526000"/>
              <a:chExt cx="604856" cy="604856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98D9DD3A-225B-4225-9D1C-CE1DC146AEEB}"/>
                  </a:ext>
                </a:extLst>
              </p:cNvPr>
              <p:cNvSpPr/>
              <p:nvPr/>
            </p:nvSpPr>
            <p:spPr>
              <a:xfrm rot="5400000">
                <a:off x="8135676" y="1526000"/>
                <a:ext cx="604856" cy="604856"/>
              </a:xfrm>
              <a:prstGeom prst="ellipse">
                <a:avLst/>
              </a:prstGeom>
              <a:solidFill>
                <a:schemeClr val="accent1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40" name="Graphic 576" descr="Gauge">
                <a:extLst>
                  <a:ext uri="{FF2B5EF4-FFF2-40B4-BE49-F238E27FC236}">
                    <a16:creationId xmlns:a16="http://schemas.microsoft.com/office/drawing/2014/main" id="{51C1DD95-4E7C-4A09-ACDD-0BF113F67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289101" y="1616171"/>
                <a:ext cx="314190" cy="314190"/>
              </a:xfrm>
              <a:prstGeom prst="rect">
                <a:avLst/>
              </a:prstGeom>
            </p:spPr>
          </p:pic>
        </p:grpSp>
        <p:sp>
          <p:nvSpPr>
            <p:cNvPr id="93" name="Title 1">
              <a:extLst>
                <a:ext uri="{FF2B5EF4-FFF2-40B4-BE49-F238E27FC236}">
                  <a16:creationId xmlns:a16="http://schemas.microsoft.com/office/drawing/2014/main" id="{EA63A5A4-13FF-4D8D-A877-BE32763EEDC7}"/>
                </a:ext>
              </a:extLst>
            </p:cNvPr>
            <p:cNvSpPr txBox="1">
              <a:spLocks/>
            </p:cNvSpPr>
            <p:nvPr/>
          </p:nvSpPr>
          <p:spPr>
            <a:xfrm>
              <a:off x="558076" y="3298877"/>
              <a:ext cx="1860264" cy="340038"/>
            </a:xfrm>
            <a:prstGeom prst="rect">
              <a:avLst/>
            </a:prstGeom>
            <a:ln>
              <a:noFill/>
            </a:ln>
          </p:spPr>
          <p:txBody>
            <a:bodyPr vert="horz" lIns="93221" tIns="46610" rIns="93221" bIns="46610" rtlCol="0" anchor="ctr" anchorCtr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060"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sp>
          <p:nvSpPr>
            <p:cNvPr id="94" name="Title 1">
              <a:extLst>
                <a:ext uri="{FF2B5EF4-FFF2-40B4-BE49-F238E27FC236}">
                  <a16:creationId xmlns:a16="http://schemas.microsoft.com/office/drawing/2014/main" id="{655A9189-947B-40B6-993F-1FF38A1EE9F2}"/>
                </a:ext>
              </a:extLst>
            </p:cNvPr>
            <p:cNvSpPr txBox="1">
              <a:spLocks/>
            </p:cNvSpPr>
            <p:nvPr/>
          </p:nvSpPr>
          <p:spPr>
            <a:xfrm>
              <a:off x="6604025" y="1717772"/>
              <a:ext cx="1860264" cy="340038"/>
            </a:xfrm>
            <a:prstGeom prst="rect">
              <a:avLst/>
            </a:prstGeom>
            <a:ln>
              <a:noFill/>
            </a:ln>
          </p:spPr>
          <p:txBody>
            <a:bodyPr vert="horz" lIns="93221" tIns="46610" rIns="93221" bIns="46610" rtlCol="0" anchor="ctr" anchorCtr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060"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People</a:t>
              </a: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16BFFB-1826-4A29-85A5-2063FCFD5678}"/>
                </a:ext>
              </a:extLst>
            </p:cNvPr>
            <p:cNvCxnSpPr>
              <a:cxnSpLocks/>
              <a:endCxn id="138" idx="0"/>
            </p:cNvCxnSpPr>
            <p:nvPr/>
          </p:nvCxnSpPr>
          <p:spPr>
            <a:xfrm flipV="1">
              <a:off x="2433792" y="2549411"/>
              <a:ext cx="1525277" cy="90481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AA04CAC-711B-4FEC-ACEE-3D9508A71487}"/>
                </a:ext>
              </a:extLst>
            </p:cNvPr>
            <p:cNvCxnSpPr>
              <a:cxnSpLocks/>
              <a:endCxn id="126" idx="2"/>
            </p:cNvCxnSpPr>
            <p:nvPr/>
          </p:nvCxnSpPr>
          <p:spPr>
            <a:xfrm flipV="1">
              <a:off x="3256043" y="5654220"/>
              <a:ext cx="3578651" cy="180022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86DC7E7-367B-4FB7-95E0-1F0FC58797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41156" y="2553117"/>
              <a:ext cx="10732" cy="87216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2F931D5-EF19-4E76-A8C8-91E3FECACF1B}"/>
                </a:ext>
              </a:extLst>
            </p:cNvPr>
            <p:cNvCxnSpPr>
              <a:cxnSpLocks/>
              <a:endCxn id="132" idx="0"/>
            </p:cNvCxnSpPr>
            <p:nvPr/>
          </p:nvCxnSpPr>
          <p:spPr>
            <a:xfrm flipV="1">
              <a:off x="6913168" y="4789900"/>
              <a:ext cx="2848178" cy="85045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B8C24DE-CF59-4F93-ABD4-BAC44E7B4A15}"/>
                </a:ext>
              </a:extLst>
            </p:cNvPr>
            <p:cNvCxnSpPr>
              <a:cxnSpLocks/>
              <a:endCxn id="132" idx="15"/>
            </p:cNvCxnSpPr>
            <p:nvPr/>
          </p:nvCxnSpPr>
          <p:spPr>
            <a:xfrm>
              <a:off x="7490600" y="3468421"/>
              <a:ext cx="2363926" cy="1324793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3AAB0-511F-4DEF-8A4D-EEC9261DD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644" y="2450200"/>
              <a:ext cx="3575780" cy="6611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646DE5E-C7F4-4F1B-82D5-916A64A37EF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7500" y="2198402"/>
              <a:ext cx="643551" cy="643549"/>
              <a:chOff x="892442" y="2278062"/>
              <a:chExt cx="643734" cy="643732"/>
            </a:xfrm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82923AC2-C565-4871-BBE9-C6C0889B84B6}"/>
                  </a:ext>
                </a:extLst>
              </p:cNvPr>
              <p:cNvSpPr/>
              <p:nvPr/>
            </p:nvSpPr>
            <p:spPr bwMode="auto">
              <a:xfrm>
                <a:off x="892442" y="2278062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F0206396-FA4A-4EBC-88DB-F97B747AB9B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86908" y="2463983"/>
                <a:ext cx="255588" cy="279025"/>
                <a:chOff x="1536" y="1515"/>
                <a:chExt cx="229" cy="25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CB2051CF-386B-4CFC-BBD6-123492966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36" name="Freeform 10">
                  <a:extLst>
                    <a:ext uri="{FF2B5EF4-FFF2-40B4-BE49-F238E27FC236}">
                      <a16:creationId xmlns:a16="http://schemas.microsoft.com/office/drawing/2014/main" id="{E61AACBF-C6F4-4C62-B4B9-284410EDB2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29C94C8-04FD-4A4E-A9D6-53BD5C3DDA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38" name="Freeform 12">
                  <a:extLst>
                    <a:ext uri="{FF2B5EF4-FFF2-40B4-BE49-F238E27FC236}">
                      <a16:creationId xmlns:a16="http://schemas.microsoft.com/office/drawing/2014/main" id="{8BC26F48-648B-4DD0-97B2-A0602BDC7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3C03DCD-5856-4967-93FE-21127CD4C1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65612" y="4447007"/>
              <a:ext cx="643551" cy="643549"/>
              <a:chOff x="4149299" y="2921794"/>
              <a:chExt cx="643734" cy="643732"/>
            </a:xfrm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A3DE756-173B-4A87-9C96-AF98097C7EE7}"/>
                  </a:ext>
                </a:extLst>
              </p:cNvPr>
              <p:cNvSpPr/>
              <p:nvPr/>
            </p:nvSpPr>
            <p:spPr bwMode="auto">
              <a:xfrm>
                <a:off x="4149299" y="2921794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2" name="Freeform 20">
                <a:extLst>
                  <a:ext uri="{FF2B5EF4-FFF2-40B4-BE49-F238E27FC236}">
                    <a16:creationId xmlns:a16="http://schemas.microsoft.com/office/drawing/2014/main" id="{FC98592B-97B8-409F-94A6-383320BF4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117" y="3107383"/>
                <a:ext cx="292098" cy="272549"/>
              </a:xfrm>
              <a:custGeom>
                <a:avLst/>
                <a:gdLst>
                  <a:gd name="T0" fmla="*/ 24 w 351"/>
                  <a:gd name="T1" fmla="*/ 190 h 329"/>
                  <a:gd name="T2" fmla="*/ 80 w 351"/>
                  <a:gd name="T3" fmla="*/ 134 h 329"/>
                  <a:gd name="T4" fmla="*/ 136 w 351"/>
                  <a:gd name="T5" fmla="*/ 190 h 329"/>
                  <a:gd name="T6" fmla="*/ 80 w 351"/>
                  <a:gd name="T7" fmla="*/ 246 h 329"/>
                  <a:gd name="T8" fmla="*/ 24 w 351"/>
                  <a:gd name="T9" fmla="*/ 190 h 329"/>
                  <a:gd name="T10" fmla="*/ 163 w 351"/>
                  <a:gd name="T11" fmla="*/ 328 h 329"/>
                  <a:gd name="T12" fmla="*/ 81 w 351"/>
                  <a:gd name="T13" fmla="*/ 246 h 329"/>
                  <a:gd name="T14" fmla="*/ 0 w 351"/>
                  <a:gd name="T15" fmla="*/ 328 h 329"/>
                  <a:gd name="T16" fmla="*/ 217 w 351"/>
                  <a:gd name="T17" fmla="*/ 112 h 329"/>
                  <a:gd name="T18" fmla="*/ 273 w 351"/>
                  <a:gd name="T19" fmla="*/ 56 h 329"/>
                  <a:gd name="T20" fmla="*/ 217 w 351"/>
                  <a:gd name="T21" fmla="*/ 0 h 329"/>
                  <a:gd name="T22" fmla="*/ 161 w 351"/>
                  <a:gd name="T23" fmla="*/ 56 h 329"/>
                  <a:gd name="T24" fmla="*/ 217 w 351"/>
                  <a:gd name="T25" fmla="*/ 112 h 329"/>
                  <a:gd name="T26" fmla="*/ 300 w 351"/>
                  <a:gd name="T27" fmla="*/ 194 h 329"/>
                  <a:gd name="T28" fmla="*/ 218 w 351"/>
                  <a:gd name="T29" fmla="*/ 112 h 329"/>
                  <a:gd name="T30" fmla="*/ 136 w 351"/>
                  <a:gd name="T31" fmla="*/ 194 h 329"/>
                  <a:gd name="T32" fmla="*/ 296 w 351"/>
                  <a:gd name="T33" fmla="*/ 329 h 329"/>
                  <a:gd name="T34" fmla="*/ 351 w 351"/>
                  <a:gd name="T35" fmla="*/ 273 h 329"/>
                  <a:gd name="T36" fmla="*/ 296 w 351"/>
                  <a:gd name="T37" fmla="*/ 218 h 329"/>
                  <a:gd name="T38" fmla="*/ 351 w 351"/>
                  <a:gd name="T39" fmla="*/ 273 h 329"/>
                  <a:gd name="T40" fmla="*/ 249 w 351"/>
                  <a:gd name="T41" fmla="*/ 273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1" h="329">
                    <a:moveTo>
                      <a:pt x="24" y="190"/>
                    </a:moveTo>
                    <a:cubicBezTo>
                      <a:pt x="24" y="159"/>
                      <a:pt x="49" y="134"/>
                      <a:pt x="80" y="134"/>
                    </a:cubicBezTo>
                    <a:cubicBezTo>
                      <a:pt x="111" y="134"/>
                      <a:pt x="136" y="159"/>
                      <a:pt x="136" y="190"/>
                    </a:cubicBezTo>
                    <a:cubicBezTo>
                      <a:pt x="136" y="221"/>
                      <a:pt x="111" y="246"/>
                      <a:pt x="80" y="246"/>
                    </a:cubicBezTo>
                    <a:cubicBezTo>
                      <a:pt x="49" y="246"/>
                      <a:pt x="24" y="221"/>
                      <a:pt x="24" y="190"/>
                    </a:cubicBezTo>
                    <a:close/>
                    <a:moveTo>
                      <a:pt x="163" y="328"/>
                    </a:moveTo>
                    <a:cubicBezTo>
                      <a:pt x="163" y="283"/>
                      <a:pt x="127" y="246"/>
                      <a:pt x="81" y="246"/>
                    </a:cubicBezTo>
                    <a:cubicBezTo>
                      <a:pt x="36" y="246"/>
                      <a:pt x="0" y="283"/>
                      <a:pt x="0" y="328"/>
                    </a:cubicBezTo>
                    <a:moveTo>
                      <a:pt x="217" y="112"/>
                    </a:moveTo>
                    <a:cubicBezTo>
                      <a:pt x="248" y="112"/>
                      <a:pt x="273" y="87"/>
                      <a:pt x="273" y="56"/>
                    </a:cubicBezTo>
                    <a:cubicBezTo>
                      <a:pt x="273" y="25"/>
                      <a:pt x="248" y="0"/>
                      <a:pt x="217" y="0"/>
                    </a:cubicBezTo>
                    <a:cubicBezTo>
                      <a:pt x="186" y="0"/>
                      <a:pt x="161" y="25"/>
                      <a:pt x="161" y="56"/>
                    </a:cubicBezTo>
                    <a:cubicBezTo>
                      <a:pt x="161" y="87"/>
                      <a:pt x="186" y="112"/>
                      <a:pt x="217" y="112"/>
                    </a:cubicBezTo>
                    <a:close/>
                    <a:moveTo>
                      <a:pt x="300" y="194"/>
                    </a:moveTo>
                    <a:cubicBezTo>
                      <a:pt x="300" y="149"/>
                      <a:pt x="263" y="112"/>
                      <a:pt x="218" y="112"/>
                    </a:cubicBezTo>
                    <a:cubicBezTo>
                      <a:pt x="173" y="112"/>
                      <a:pt x="136" y="149"/>
                      <a:pt x="136" y="194"/>
                    </a:cubicBezTo>
                    <a:moveTo>
                      <a:pt x="296" y="329"/>
                    </a:moveTo>
                    <a:cubicBezTo>
                      <a:pt x="351" y="273"/>
                      <a:pt x="351" y="273"/>
                      <a:pt x="351" y="273"/>
                    </a:cubicBezTo>
                    <a:cubicBezTo>
                      <a:pt x="296" y="218"/>
                      <a:pt x="296" y="218"/>
                      <a:pt x="296" y="218"/>
                    </a:cubicBezTo>
                    <a:moveTo>
                      <a:pt x="351" y="273"/>
                    </a:moveTo>
                    <a:cubicBezTo>
                      <a:pt x="249" y="273"/>
                      <a:pt x="249" y="273"/>
                      <a:pt x="249" y="273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A9A79AC-6A43-42AB-B4A1-DD9CCF180A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13471" y="5540083"/>
              <a:ext cx="643551" cy="643549"/>
              <a:chOff x="3186211" y="1837795"/>
              <a:chExt cx="643734" cy="643732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00276DA-E262-44EB-992E-258FACECAE9A}"/>
                  </a:ext>
                </a:extLst>
              </p:cNvPr>
              <p:cNvSpPr/>
              <p:nvPr/>
            </p:nvSpPr>
            <p:spPr bwMode="auto">
              <a:xfrm>
                <a:off x="3186211" y="1837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id="{13098760-BAEE-4C4B-8BE2-5DB947CDCA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1110" y="20513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045E1193-2497-4F21-9128-72C286C82AF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86925" y="2071691"/>
              <a:ext cx="643551" cy="643549"/>
              <a:chOff x="3245478" y="4834995"/>
              <a:chExt cx="643734" cy="643732"/>
            </a:xfrm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B813B778-D09D-447C-9B25-F954CF6E7463}"/>
                  </a:ext>
                </a:extLst>
              </p:cNvPr>
              <p:cNvSpPr/>
              <p:nvPr/>
            </p:nvSpPr>
            <p:spPr bwMode="auto">
              <a:xfrm>
                <a:off x="3245478" y="48349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8B4A1629-9627-4267-A8DA-CE76E81797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377" y="5048517"/>
                <a:ext cx="193936" cy="216688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6D651DB-F31A-4425-AA59-080B6AB57BC9}"/>
                </a:ext>
              </a:extLst>
            </p:cNvPr>
            <p:cNvCxnSpPr>
              <a:cxnSpLocks/>
              <a:stCxn id="129" idx="7"/>
            </p:cNvCxnSpPr>
            <p:nvPr/>
          </p:nvCxnSpPr>
          <p:spPr>
            <a:xfrm flipV="1">
              <a:off x="3562777" y="3519091"/>
              <a:ext cx="4042865" cy="2115237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4C78DC5-57D0-4B3D-AACD-C7337D7D72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247" y="3487392"/>
              <a:ext cx="724803" cy="2040929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A49A860-1191-4841-ABAD-5393A96508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6603" y="5334678"/>
              <a:ext cx="643551" cy="643549"/>
              <a:chOff x="2110945" y="1245128"/>
              <a:chExt cx="643734" cy="643732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665A4232-343D-46F8-B0A1-3E80DC4FD184}"/>
                  </a:ext>
                </a:extLst>
              </p:cNvPr>
              <p:cNvSpPr/>
              <p:nvPr/>
            </p:nvSpPr>
            <p:spPr bwMode="auto">
              <a:xfrm>
                <a:off x="2110945" y="1245128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2125BD99-7662-43CE-B112-0DBACF99E7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9121" y="1439863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9C440B5-2B4C-48DF-ADD7-1ED5C69F2D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41694" y="3155532"/>
              <a:ext cx="643551" cy="643549"/>
              <a:chOff x="3397878" y="3844395"/>
              <a:chExt cx="643734" cy="643732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E04095F-8D58-4A8E-9B6C-933557820C83}"/>
                  </a:ext>
                </a:extLst>
              </p:cNvPr>
              <p:cNvSpPr/>
              <p:nvPr/>
            </p:nvSpPr>
            <p:spPr bwMode="auto">
              <a:xfrm>
                <a:off x="3397878" y="38443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9B9E2446-C40D-427E-9643-54C904D4296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91951" y="4026743"/>
                <a:ext cx="255588" cy="279025"/>
                <a:chOff x="1536" y="1515"/>
                <a:chExt cx="229" cy="250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0191DFEC-53ED-4A39-AA0E-ADFCAACE9E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5" y="1617"/>
                  <a:ext cx="86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22" name="Freeform 10">
                  <a:extLst>
                    <a:ext uri="{FF2B5EF4-FFF2-40B4-BE49-F238E27FC236}">
                      <a16:creationId xmlns:a16="http://schemas.microsoft.com/office/drawing/2014/main" id="{19388280-CD86-409D-BBF9-6A6203CBCC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36" y="1703"/>
                  <a:ext cx="125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B67D3DF-9CD9-4611-8A41-FD86DE20D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0" y="1515"/>
                  <a:ext cx="85" cy="86"/>
                </a:xfrm>
                <a:prstGeom prst="ellipse">
                  <a:avLst/>
                </a:pr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124" name="Freeform 12">
                  <a:extLst>
                    <a:ext uri="{FF2B5EF4-FFF2-40B4-BE49-F238E27FC236}">
                      <a16:creationId xmlns:a16="http://schemas.microsoft.com/office/drawing/2014/main" id="{DD88EBBD-89B2-4C55-B184-9732D755ED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1" y="1601"/>
                  <a:ext cx="124" cy="62"/>
                </a:xfrm>
                <a:custGeom>
                  <a:avLst/>
                  <a:gdLst>
                    <a:gd name="T0" fmla="*/ 0 w 172"/>
                    <a:gd name="T1" fmla="*/ 86 h 86"/>
                    <a:gd name="T2" fmla="*/ 86 w 172"/>
                    <a:gd name="T3" fmla="*/ 0 h 86"/>
                    <a:gd name="T4" fmla="*/ 172 w 172"/>
                    <a:gd name="T5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72" h="86">
                      <a:moveTo>
                        <a:pt x="0" y="86"/>
                      </a:moveTo>
                      <a:cubicBezTo>
                        <a:pt x="0" y="39"/>
                        <a:pt x="38" y="0"/>
                        <a:pt x="86" y="0"/>
                      </a:cubicBezTo>
                      <a:cubicBezTo>
                        <a:pt x="133" y="0"/>
                        <a:pt x="172" y="39"/>
                        <a:pt x="172" y="86"/>
                      </a:cubicBezTo>
                    </a:path>
                  </a:pathLst>
                </a:custGeom>
                <a:noFill/>
                <a:ln w="31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05">
                    <a:defRPr/>
                  </a:pPr>
                  <a:endParaRPr lang="en-US" sz="30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</p:grpSp>
        </p:grpSp>
        <p:sp>
          <p:nvSpPr>
            <p:cNvPr id="109" name="Title 1">
              <a:extLst>
                <a:ext uri="{FF2B5EF4-FFF2-40B4-BE49-F238E27FC236}">
                  <a16:creationId xmlns:a16="http://schemas.microsoft.com/office/drawing/2014/main" id="{5EF5FFDE-A9DF-4CAB-9685-686BD4ED3002}"/>
                </a:ext>
              </a:extLst>
            </p:cNvPr>
            <p:cNvSpPr txBox="1">
              <a:spLocks/>
            </p:cNvSpPr>
            <p:nvPr/>
          </p:nvSpPr>
          <p:spPr>
            <a:xfrm>
              <a:off x="3642139" y="1572800"/>
              <a:ext cx="2786014" cy="340038"/>
            </a:xfrm>
            <a:prstGeom prst="rect">
              <a:avLst/>
            </a:prstGeom>
            <a:ln>
              <a:noFill/>
            </a:ln>
          </p:spPr>
          <p:txBody>
            <a:bodyPr vert="horz" lIns="93221" tIns="46610" rIns="93221" bIns="46610" rtlCol="0" anchor="ctr" anchorCtr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060"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42841F9-92A3-49EC-B304-411EDD74740F}"/>
                </a:ext>
              </a:extLst>
            </p:cNvPr>
            <p:cNvCxnSpPr>
              <a:cxnSpLocks/>
              <a:stCxn id="118" idx="1"/>
              <a:endCxn id="71" idx="5"/>
            </p:cNvCxnSpPr>
            <p:nvPr/>
          </p:nvCxnSpPr>
          <p:spPr>
            <a:xfrm flipH="1" flipV="1">
              <a:off x="1684770" y="2768357"/>
              <a:ext cx="629707" cy="644338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532016C-E1EC-4AD5-BAA2-45BE248FB4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93142" y="3152471"/>
              <a:ext cx="643551" cy="643549"/>
              <a:chOff x="2000878" y="4885795"/>
              <a:chExt cx="643734" cy="64373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1AE758D-1332-41AC-9B6F-66C334402D66}"/>
                  </a:ext>
                </a:extLst>
              </p:cNvPr>
              <p:cNvSpPr/>
              <p:nvPr/>
            </p:nvSpPr>
            <p:spPr bwMode="auto">
              <a:xfrm>
                <a:off x="2000878" y="4885795"/>
                <a:ext cx="643734" cy="6437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12700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46616" rIns="0" bIns="466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193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0" kern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id="{AAD58F0D-C123-4251-A93A-723FDA4B58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68758" y="5077486"/>
                <a:ext cx="307975" cy="260350"/>
              </a:xfrm>
              <a:custGeom>
                <a:avLst/>
                <a:gdLst>
                  <a:gd name="T0" fmla="*/ 110 w 349"/>
                  <a:gd name="T1" fmla="*/ 142 h 296"/>
                  <a:gd name="T2" fmla="*/ 174 w 349"/>
                  <a:gd name="T3" fmla="*/ 78 h 296"/>
                  <a:gd name="T4" fmla="*/ 238 w 349"/>
                  <a:gd name="T5" fmla="*/ 142 h 296"/>
                  <a:gd name="T6" fmla="*/ 174 w 349"/>
                  <a:gd name="T7" fmla="*/ 206 h 296"/>
                  <a:gd name="T8" fmla="*/ 110 w 349"/>
                  <a:gd name="T9" fmla="*/ 142 h 296"/>
                  <a:gd name="T10" fmla="*/ 264 w 349"/>
                  <a:gd name="T11" fmla="*/ 296 h 296"/>
                  <a:gd name="T12" fmla="*/ 174 w 349"/>
                  <a:gd name="T13" fmla="*/ 207 h 296"/>
                  <a:gd name="T14" fmla="*/ 85 w 349"/>
                  <a:gd name="T15" fmla="*/ 296 h 296"/>
                  <a:gd name="T16" fmla="*/ 56 w 349"/>
                  <a:gd name="T17" fmla="*/ 80 h 296"/>
                  <a:gd name="T18" fmla="*/ 96 w 349"/>
                  <a:gd name="T19" fmla="*/ 40 h 296"/>
                  <a:gd name="T20" fmla="*/ 56 w 349"/>
                  <a:gd name="T21" fmla="*/ 0 h 296"/>
                  <a:gd name="T22" fmla="*/ 16 w 349"/>
                  <a:gd name="T23" fmla="*/ 40 h 296"/>
                  <a:gd name="T24" fmla="*/ 56 w 349"/>
                  <a:gd name="T25" fmla="*/ 80 h 296"/>
                  <a:gd name="T26" fmla="*/ 111 w 349"/>
                  <a:gd name="T27" fmla="*/ 136 h 296"/>
                  <a:gd name="T28" fmla="*/ 56 w 349"/>
                  <a:gd name="T29" fmla="*/ 81 h 296"/>
                  <a:gd name="T30" fmla="*/ 0 w 349"/>
                  <a:gd name="T31" fmla="*/ 136 h 296"/>
                  <a:gd name="T32" fmla="*/ 293 w 349"/>
                  <a:gd name="T33" fmla="*/ 80 h 296"/>
                  <a:gd name="T34" fmla="*/ 333 w 349"/>
                  <a:gd name="T35" fmla="*/ 40 h 296"/>
                  <a:gd name="T36" fmla="*/ 293 w 349"/>
                  <a:gd name="T37" fmla="*/ 0 h 296"/>
                  <a:gd name="T38" fmla="*/ 253 w 349"/>
                  <a:gd name="T39" fmla="*/ 40 h 296"/>
                  <a:gd name="T40" fmla="*/ 293 w 349"/>
                  <a:gd name="T41" fmla="*/ 80 h 296"/>
                  <a:gd name="T42" fmla="*/ 349 w 349"/>
                  <a:gd name="T43" fmla="*/ 136 h 296"/>
                  <a:gd name="T44" fmla="*/ 293 w 349"/>
                  <a:gd name="T45" fmla="*/ 81 h 296"/>
                  <a:gd name="T46" fmla="*/ 237 w 349"/>
                  <a:gd name="T47" fmla="*/ 13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9" h="296">
                    <a:moveTo>
                      <a:pt x="110" y="142"/>
                    </a:moveTo>
                    <a:cubicBezTo>
                      <a:pt x="110" y="107"/>
                      <a:pt x="139" y="78"/>
                      <a:pt x="174" y="78"/>
                    </a:cubicBezTo>
                    <a:cubicBezTo>
                      <a:pt x="210" y="78"/>
                      <a:pt x="238" y="107"/>
                      <a:pt x="238" y="142"/>
                    </a:cubicBezTo>
                    <a:cubicBezTo>
                      <a:pt x="238" y="177"/>
                      <a:pt x="210" y="206"/>
                      <a:pt x="174" y="206"/>
                    </a:cubicBezTo>
                    <a:cubicBezTo>
                      <a:pt x="139" y="206"/>
                      <a:pt x="110" y="177"/>
                      <a:pt x="110" y="142"/>
                    </a:cubicBezTo>
                    <a:close/>
                    <a:moveTo>
                      <a:pt x="264" y="296"/>
                    </a:moveTo>
                    <a:cubicBezTo>
                      <a:pt x="264" y="247"/>
                      <a:pt x="224" y="207"/>
                      <a:pt x="174" y="207"/>
                    </a:cubicBezTo>
                    <a:cubicBezTo>
                      <a:pt x="125" y="207"/>
                      <a:pt x="85" y="247"/>
                      <a:pt x="85" y="296"/>
                    </a:cubicBezTo>
                    <a:moveTo>
                      <a:pt x="56" y="80"/>
                    </a:moveTo>
                    <a:cubicBezTo>
                      <a:pt x="78" y="80"/>
                      <a:pt x="96" y="62"/>
                      <a:pt x="96" y="40"/>
                    </a:cubicBezTo>
                    <a:cubicBezTo>
                      <a:pt x="96" y="18"/>
                      <a:pt x="78" y="0"/>
                      <a:pt x="56" y="0"/>
                    </a:cubicBezTo>
                    <a:cubicBezTo>
                      <a:pt x="34" y="0"/>
                      <a:pt x="16" y="18"/>
                      <a:pt x="16" y="40"/>
                    </a:cubicBezTo>
                    <a:cubicBezTo>
                      <a:pt x="16" y="62"/>
                      <a:pt x="34" y="80"/>
                      <a:pt x="56" y="80"/>
                    </a:cubicBezTo>
                    <a:close/>
                    <a:moveTo>
                      <a:pt x="111" y="136"/>
                    </a:moveTo>
                    <a:cubicBezTo>
                      <a:pt x="111" y="106"/>
                      <a:pt x="86" y="81"/>
                      <a:pt x="56" y="81"/>
                    </a:cubicBezTo>
                    <a:cubicBezTo>
                      <a:pt x="25" y="81"/>
                      <a:pt x="0" y="106"/>
                      <a:pt x="0" y="136"/>
                    </a:cubicBezTo>
                    <a:moveTo>
                      <a:pt x="293" y="80"/>
                    </a:moveTo>
                    <a:cubicBezTo>
                      <a:pt x="315" y="80"/>
                      <a:pt x="333" y="62"/>
                      <a:pt x="333" y="40"/>
                    </a:cubicBezTo>
                    <a:cubicBezTo>
                      <a:pt x="333" y="18"/>
                      <a:pt x="315" y="0"/>
                      <a:pt x="293" y="0"/>
                    </a:cubicBezTo>
                    <a:cubicBezTo>
                      <a:pt x="271" y="0"/>
                      <a:pt x="253" y="18"/>
                      <a:pt x="253" y="40"/>
                    </a:cubicBezTo>
                    <a:cubicBezTo>
                      <a:pt x="253" y="62"/>
                      <a:pt x="271" y="80"/>
                      <a:pt x="293" y="80"/>
                    </a:cubicBezTo>
                    <a:close/>
                    <a:moveTo>
                      <a:pt x="349" y="136"/>
                    </a:moveTo>
                    <a:cubicBezTo>
                      <a:pt x="349" y="106"/>
                      <a:pt x="324" y="81"/>
                      <a:pt x="293" y="81"/>
                    </a:cubicBezTo>
                    <a:cubicBezTo>
                      <a:pt x="262" y="81"/>
                      <a:pt x="237" y="106"/>
                      <a:pt x="237" y="136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05">
                  <a:defRPr/>
                </a:pPr>
                <a:endParaRPr lang="en-US" sz="30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FD90DB2-4C44-4498-B281-325D8B826C49}"/>
                </a:ext>
              </a:extLst>
            </p:cNvPr>
            <p:cNvGrpSpPr/>
            <p:nvPr/>
          </p:nvGrpSpPr>
          <p:grpSpPr>
            <a:xfrm>
              <a:off x="9726252" y="1575325"/>
              <a:ext cx="616898" cy="616898"/>
              <a:chOff x="9609760" y="4061544"/>
              <a:chExt cx="731877" cy="731877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E136641-9122-47BF-B05C-422D47066A44}"/>
                  </a:ext>
                </a:extLst>
              </p:cNvPr>
              <p:cNvSpPr/>
              <p:nvPr/>
            </p:nvSpPr>
            <p:spPr>
              <a:xfrm>
                <a:off x="9609760" y="4061544"/>
                <a:ext cx="731877" cy="731877"/>
              </a:xfrm>
              <a:prstGeom prst="ellipse">
                <a:avLst/>
              </a:prstGeom>
              <a:solidFill>
                <a:schemeClr val="tx2"/>
              </a:solidFill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060">
                  <a:defRPr/>
                </a:pPr>
                <a:endParaRPr lang="en-GB" sz="200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116" name="Graphic 552" descr="Document">
                <a:extLst>
                  <a:ext uri="{FF2B5EF4-FFF2-40B4-BE49-F238E27FC236}">
                    <a16:creationId xmlns:a16="http://schemas.microsoft.com/office/drawing/2014/main" id="{73382E92-7BA6-4E2E-AFBB-6F13B4620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796597" y="4252688"/>
                <a:ext cx="381751" cy="381751"/>
              </a:xfrm>
              <a:prstGeom prst="rect">
                <a:avLst/>
              </a:prstGeom>
            </p:spPr>
          </p:pic>
        </p:grpSp>
        <p:sp>
          <p:nvSpPr>
            <p:cNvPr id="113" name="Title 1">
              <a:extLst>
                <a:ext uri="{FF2B5EF4-FFF2-40B4-BE49-F238E27FC236}">
                  <a16:creationId xmlns:a16="http://schemas.microsoft.com/office/drawing/2014/main" id="{EFA11426-9D4C-48F7-8420-F2F405379A28}"/>
                </a:ext>
              </a:extLst>
            </p:cNvPr>
            <p:cNvSpPr txBox="1">
              <a:spLocks/>
            </p:cNvSpPr>
            <p:nvPr/>
          </p:nvSpPr>
          <p:spPr>
            <a:xfrm>
              <a:off x="9199055" y="1227723"/>
              <a:ext cx="1691148" cy="340038"/>
            </a:xfrm>
            <a:prstGeom prst="rect">
              <a:avLst/>
            </a:prstGeom>
            <a:ln>
              <a:noFill/>
            </a:ln>
          </p:spPr>
          <p:txBody>
            <a:bodyPr vert="horz" lIns="93221" tIns="46610" rIns="93221" bIns="46610" rtlCol="0" anchor="ctr" anchorCtr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060"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  <p:sp>
          <p:nvSpPr>
            <p:cNvPr id="114" name="Title 1">
              <a:extLst>
                <a:ext uri="{FF2B5EF4-FFF2-40B4-BE49-F238E27FC236}">
                  <a16:creationId xmlns:a16="http://schemas.microsoft.com/office/drawing/2014/main" id="{29E27C2E-3DE7-421A-BDDF-65CE53D8DA92}"/>
                </a:ext>
              </a:extLst>
            </p:cNvPr>
            <p:cNvSpPr txBox="1">
              <a:spLocks/>
            </p:cNvSpPr>
            <p:nvPr/>
          </p:nvSpPr>
          <p:spPr>
            <a:xfrm>
              <a:off x="957111" y="1698871"/>
              <a:ext cx="1911763" cy="340038"/>
            </a:xfrm>
            <a:prstGeom prst="rect">
              <a:avLst/>
            </a:prstGeom>
            <a:ln>
              <a:noFill/>
            </a:ln>
          </p:spPr>
          <p:txBody>
            <a:bodyPr vert="horz" lIns="93221" tIns="46610" rIns="93221" bIns="46610" rtlCol="0" anchor="ctr" anchorCtr="0"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32060">
                <a:defRPr/>
              </a:pPr>
              <a:r>
                <a:rPr lang="en-US" sz="300">
                  <a:solidFill>
                    <a:srgbClr val="2C292A"/>
                  </a:solidFill>
                  <a:latin typeface="Segoe UI Semibold" panose="020B0702040204020203" pitchFamily="34" charset="0"/>
                  <a:cs typeface="Segoe UI" panose="020B0502040204020203" pitchFamily="34" charset="0"/>
                </a:rPr>
                <a:t>Insights</a:t>
              </a:r>
            </a:p>
          </p:txBody>
        </p:sp>
      </p:grpSp>
      <p:sp>
        <p:nvSpPr>
          <p:cNvPr id="246" name="Rectangle 245">
            <a:extLst>
              <a:ext uri="{FF2B5EF4-FFF2-40B4-BE49-F238E27FC236}">
                <a16:creationId xmlns:a16="http://schemas.microsoft.com/office/drawing/2014/main" id="{ABF311CB-445E-4917-B45B-5FC1925B19A0}"/>
              </a:ext>
            </a:extLst>
          </p:cNvPr>
          <p:cNvSpPr/>
          <p:nvPr/>
        </p:nvSpPr>
        <p:spPr>
          <a:xfrm>
            <a:off x="2725583" y="2685736"/>
            <a:ext cx="416129" cy="137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18">
              <a:defRPr/>
            </a:pPr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C3113E-D3D3-4B98-B41D-03118827A02A}"/>
              </a:ext>
            </a:extLst>
          </p:cNvPr>
          <p:cNvSpPr/>
          <p:nvPr/>
        </p:nvSpPr>
        <p:spPr bwMode="auto">
          <a:xfrm>
            <a:off x="2062891" y="2069317"/>
            <a:ext cx="4741262" cy="2886758"/>
          </a:xfrm>
          <a:prstGeom prst="rect">
            <a:avLst/>
          </a:prstGeom>
          <a:solidFill>
            <a:schemeClr val="tx2">
              <a:alpha val="16863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ysClr val="windowText" lastClr="000000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                    Office Add-ins</a:t>
            </a:r>
          </a:p>
        </p:txBody>
      </p:sp>
      <p:sp>
        <p:nvSpPr>
          <p:cNvPr id="248" name="Cloud 247">
            <a:extLst>
              <a:ext uri="{FF2B5EF4-FFF2-40B4-BE49-F238E27FC236}">
                <a16:creationId xmlns:a16="http://schemas.microsoft.com/office/drawing/2014/main" id="{DF974DF6-3D9C-3042-A74A-81E35CCA3F4D}"/>
              </a:ext>
            </a:extLst>
          </p:cNvPr>
          <p:cNvSpPr/>
          <p:nvPr/>
        </p:nvSpPr>
        <p:spPr bwMode="auto">
          <a:xfrm>
            <a:off x="9352496" y="5333962"/>
            <a:ext cx="1852666" cy="1125545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API’s, Azure Services, cloud storage, analytics </a:t>
            </a:r>
          </a:p>
        </p:txBody>
      </p:sp>
    </p:spTree>
    <p:extLst>
      <p:ext uri="{BB962C8B-B14F-4D97-AF65-F5344CB8AC3E}">
        <p14:creationId xmlns:p14="http://schemas.microsoft.com/office/powerpoint/2010/main" val="355134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387479"/>
            <a:ext cx="12436475" cy="51071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Start?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2400" y="1387480"/>
            <a:ext cx="11533187" cy="5333768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Office Dev Training Content 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https://github.com/OfficeDev/TrainingContent</a:t>
            </a:r>
            <a:endParaRPr lang="en-US" sz="1600" dirty="0">
              <a:solidFill>
                <a:schemeClr val="accent1"/>
              </a:solidFill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Office Add-ins </a:t>
            </a: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600" dirty="0">
                <a:hlinkClick r:id="rId4"/>
              </a:rPr>
              <a:t>https://docs.microsoft.com/en-us/office/dev/add-ins/</a:t>
            </a:r>
            <a:endParaRPr lang="en-US" sz="1600" dirty="0"/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600" dirty="0"/>
              <a:t>(Quick Starts, Tutorials, How-</a:t>
            </a:r>
            <a:r>
              <a:rPr lang="en-US" sz="1600" dirty="0" err="1"/>
              <a:t>To’s</a:t>
            </a:r>
            <a:r>
              <a:rPr lang="en-US" sz="1600" dirty="0"/>
              <a:t>)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Office UI Fabric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600" dirty="0">
                <a:hlinkClick r:id="rId5"/>
              </a:rPr>
              <a:t>https://developer.microsoft.com/en-us/fabric</a:t>
            </a:r>
            <a:endParaRPr lang="en-US" sz="1600" dirty="0"/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endParaRPr lang="en-US" sz="1800" dirty="0">
              <a:latin typeface="+mj-lt"/>
            </a:endParaRPr>
          </a:p>
          <a:p>
            <a:r>
              <a:rPr lang="en-US" sz="1800" dirty="0">
                <a:latin typeface="+mj-lt"/>
              </a:rPr>
              <a:t>Office JavaScript API reference</a:t>
            </a:r>
            <a:br>
              <a:rPr lang="en-US" sz="1800" dirty="0">
                <a:latin typeface="+mj-lt"/>
              </a:rPr>
            </a:br>
            <a:r>
              <a:rPr lang="en-US" sz="1600" dirty="0">
                <a:hlinkClick r:id="rId6"/>
              </a:rPr>
              <a:t>https://docs.microsoft.com/en-us/office/dev/add-ins/reference/javascript-api-for-office?view=office-js</a:t>
            </a:r>
            <a:endParaRPr lang="en-US" sz="1600" dirty="0"/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endParaRPr lang="en-US" sz="16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dirty="0">
                <a:latin typeface="+mj-lt"/>
              </a:rPr>
              <a:t>Developing and Debugging Office Add-ins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600" dirty="0">
                <a:hlinkClick r:id="rId7"/>
              </a:rPr>
              <a:t>https://docs.microsoft.com/en-us/office/dev/add-ins/testing/test-debug-office-add-ins</a:t>
            </a:r>
            <a:endParaRPr lang="en-US" sz="1600" dirty="0"/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14250-08F9-204B-9371-060BCCED21FF}"/>
              </a:ext>
            </a:extLst>
          </p:cNvPr>
          <p:cNvSpPr txBox="1"/>
          <p:nvPr/>
        </p:nvSpPr>
        <p:spPr>
          <a:xfrm>
            <a:off x="10682344" y="6669741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027164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613" y="2414117"/>
            <a:ext cx="10249245" cy="1427493"/>
          </a:xfrm>
        </p:spPr>
        <p:txBody>
          <a:bodyPr/>
          <a:lstStyle/>
          <a:p>
            <a:pPr algn="ctr"/>
            <a:r>
              <a:rPr lang="en-US" dirty="0"/>
              <a:t>PLEASE complete the survey!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6E2D1-90BB-344A-9969-FAF4F925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14" y="332251"/>
            <a:ext cx="7732644" cy="2081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081B4-D095-BA41-8630-EFED1549D029}"/>
              </a:ext>
            </a:extLst>
          </p:cNvPr>
          <p:cNvSpPr txBox="1"/>
          <p:nvPr/>
        </p:nvSpPr>
        <p:spPr>
          <a:xfrm>
            <a:off x="1535693" y="3466119"/>
            <a:ext cx="9660835" cy="3117777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>
                <a:hlinkClick r:id="rId4"/>
              </a:rPr>
              <a:t>http://aka.ms/2018GlobalOffice365DevBootcampSurvey</a:t>
            </a:r>
            <a:endParaRPr lang="en-US" sz="2800" u="sng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u="sng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accent1"/>
                </a:solidFill>
              </a:rPr>
              <a:t>OR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5"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https://pskel.me/44</a:t>
            </a:r>
            <a:endParaRPr lang="en-US" sz="2800" u="sng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4759457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790B5-9967-E14C-A94C-10150C13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28" y="1424085"/>
            <a:ext cx="5382391" cy="1351952"/>
          </a:xfrm>
        </p:spPr>
        <p:txBody>
          <a:bodyPr vert="horz" wrap="square" lIns="93260" tIns="46630" rIns="93260" bIns="46630" rtlCol="0" anchor="ctr">
            <a:normAutofit/>
          </a:bodyPr>
          <a:lstStyle/>
          <a:p>
            <a:r>
              <a:rPr lang="en-US" sz="4488">
                <a:solidFill>
                  <a:schemeClr val="tx1"/>
                </a:solidFill>
                <a:ea typeface="+mj-ea"/>
                <a:cs typeface="+mj-cs"/>
              </a:rPr>
              <a:t>Pete Skelly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5D1862-CD9E-C149-9BE5-70D4C812A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2460" y="2929155"/>
            <a:ext cx="5377858" cy="3245023"/>
          </a:xfrm>
        </p:spPr>
        <p:txBody>
          <a:bodyPr vert="horz" wrap="square" lIns="93260" tIns="46630" rIns="93260" bIns="46630" rtlCol="0" anchor="t">
            <a:normAutofit/>
          </a:bodyPr>
          <a:lstStyle/>
          <a:p>
            <a:pPr indent="-233149" algn="l">
              <a:buFont typeface="Arial" panose="020B0604020202020204" pitchFamily="34" charset="0"/>
              <a:buChar char="•"/>
            </a:pPr>
            <a:r>
              <a:rPr lang="en-US" dirty="0"/>
              <a:t>VP of Technology, ThreeWill, LLC</a:t>
            </a:r>
          </a:p>
          <a:p>
            <a:pPr indent="-233149" algn="l">
              <a:buFont typeface="Arial" panose="020B0604020202020204" pitchFamily="34" charset="0"/>
              <a:buChar char="•"/>
            </a:pPr>
            <a:r>
              <a:rPr lang="en-US" dirty="0"/>
              <a:t>https://www.threewill.com</a:t>
            </a:r>
          </a:p>
          <a:p>
            <a:pPr indent="-233149" algn="l">
              <a:buFont typeface="Arial" panose="020B0604020202020204" pitchFamily="34" charset="0"/>
              <a:buChar char="•"/>
            </a:pPr>
            <a:r>
              <a:rPr lang="en-US" dirty="0"/>
              <a:t>@</a:t>
            </a:r>
            <a:r>
              <a:rPr lang="en-US" dirty="0" err="1"/>
              <a:t>pskelly</a:t>
            </a:r>
            <a:endParaRPr lang="en-US" dirty="0"/>
          </a:p>
          <a:p>
            <a:pPr indent="-233149" algn="l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peteskelly.com</a:t>
            </a:r>
            <a:endParaRPr lang="en-US" dirty="0"/>
          </a:p>
          <a:p>
            <a:pPr indent="-233149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42F038-CEC5-7543-AD7E-35407B409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 r="2" b="16107"/>
          <a:stretch/>
        </p:blipFill>
        <p:spPr>
          <a:xfrm>
            <a:off x="7538927" y="3136479"/>
            <a:ext cx="4896665" cy="3858046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2250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242" y="3184776"/>
            <a:ext cx="3151990" cy="624971"/>
          </a:xfrm>
        </p:spPr>
        <p:txBody>
          <a:bodyPr/>
          <a:lstStyle/>
          <a:p>
            <a:r>
              <a:rPr lang="en-US" sz="3600" dirty="0"/>
              <a:t>Let’s get coding!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0C5CD9-F3F1-AF4E-A0D2-0BAE375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Labs &amp; Survey Links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F09037-B379-7C4A-B99D-BAF818D72E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5740339" cy="5515356"/>
          </a:xfrm>
        </p:spPr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Addin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https://pskel.me/40</a:t>
            </a:r>
            <a:endParaRPr lang="en-US" dirty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r>
              <a:rPr lang="en-US" dirty="0"/>
              <a:t>Excel </a:t>
            </a:r>
            <a:r>
              <a:rPr lang="en-US" dirty="0" err="1"/>
              <a:t>Addin</a:t>
            </a:r>
            <a:r>
              <a:rPr lang="en-US" dirty="0"/>
              <a:t> 	</a:t>
            </a:r>
          </a:p>
          <a:p>
            <a:pPr lvl="1"/>
            <a:r>
              <a:rPr lang="en-US" dirty="0">
                <a:hlinkClick r:id="rId4"/>
              </a:rPr>
              <a:t>https://pskel.me/41</a:t>
            </a:r>
            <a:endParaRPr lang="en-US" dirty="0"/>
          </a:p>
          <a:p>
            <a:pPr lvl="1"/>
            <a:endParaRPr lang="en-US" sz="1600" b="1" dirty="0"/>
          </a:p>
          <a:p>
            <a:pPr lvl="1"/>
            <a:endParaRPr lang="en-US" sz="1600" dirty="0"/>
          </a:p>
          <a:p>
            <a:r>
              <a:rPr lang="en-US" dirty="0"/>
              <a:t>Add-ins with Modern JS (React, Angular, </a:t>
            </a:r>
            <a:r>
              <a:rPr lang="en-US" dirty="0" err="1"/>
              <a:t>Vue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5"/>
              </a:rPr>
              <a:t>https://pskel.me/42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C601DBE-BC25-E84F-BED1-E07FD90AE974}"/>
              </a:ext>
            </a:extLst>
          </p:cNvPr>
          <p:cNvSpPr txBox="1">
            <a:spLocks/>
          </p:cNvSpPr>
          <p:nvPr/>
        </p:nvSpPr>
        <p:spPr>
          <a:xfrm>
            <a:off x="5929012" y="1464074"/>
            <a:ext cx="5740339" cy="285001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Outlook </a:t>
            </a:r>
            <a:r>
              <a:rPr lang="en-US" dirty="0" err="1"/>
              <a:t>Addin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https://pskel.me/43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Survey</a:t>
            </a:r>
          </a:p>
          <a:p>
            <a:pPr lvl="1"/>
            <a:r>
              <a:rPr lang="en-US" dirty="0">
                <a:hlinkClick r:id="rId6"/>
              </a:rPr>
              <a:t>https://pskel.me/44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8853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EAFC-F274-054A-9B55-6C145797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671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C6DF6251-ACDA-5545-B33E-4C897D1668C3}"/>
              </a:ext>
            </a:extLst>
          </p:cNvPr>
          <p:cNvGrpSpPr/>
          <p:nvPr/>
        </p:nvGrpSpPr>
        <p:grpSpPr>
          <a:xfrm>
            <a:off x="3956904" y="891141"/>
            <a:ext cx="3307496" cy="1937347"/>
            <a:chOff x="2920947" y="803119"/>
            <a:chExt cx="3189307" cy="181679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1A216A9-CEA6-D44C-8B9B-AF0DE2B97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0947" y="803119"/>
              <a:ext cx="3189307" cy="181679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6304F6-1AF5-3240-9976-CC2E4DDEB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381" y="1487859"/>
              <a:ext cx="380441" cy="3804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33DC269-50CB-7B41-B89F-2C0AD343D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299"/>
            <a:stretch/>
          </p:blipFill>
          <p:spPr>
            <a:xfrm>
              <a:off x="3793758" y="1480736"/>
              <a:ext cx="271553" cy="3804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67A1DA3-1105-7E48-8D87-FE77C2EF3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09892" y="1469274"/>
              <a:ext cx="301633" cy="417610"/>
            </a:xfrm>
            <a:prstGeom prst="rect">
              <a:avLst/>
            </a:prstGeom>
          </p:spPr>
        </p:pic>
      </p:grpSp>
      <p:sp>
        <p:nvSpPr>
          <p:cNvPr id="20" name="Cloud 19">
            <a:extLst>
              <a:ext uri="{FF2B5EF4-FFF2-40B4-BE49-F238E27FC236}">
                <a16:creationId xmlns:a16="http://schemas.microsoft.com/office/drawing/2014/main" id="{53777761-C135-6F47-B841-D100DB013F57}"/>
              </a:ext>
            </a:extLst>
          </p:cNvPr>
          <p:cNvSpPr/>
          <p:nvPr/>
        </p:nvSpPr>
        <p:spPr bwMode="auto">
          <a:xfrm>
            <a:off x="8759124" y="776605"/>
            <a:ext cx="2288818" cy="1492462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API’s, Azure Services, cloud storage, analytics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9F8B8FB-401F-2F4A-9453-6FFF8FFF7A66}"/>
              </a:ext>
            </a:extLst>
          </p:cNvPr>
          <p:cNvGrpSpPr/>
          <p:nvPr/>
        </p:nvGrpSpPr>
        <p:grpSpPr>
          <a:xfrm>
            <a:off x="2769279" y="2916521"/>
            <a:ext cx="5515692" cy="3016919"/>
            <a:chOff x="2769279" y="2916521"/>
            <a:chExt cx="5515692" cy="30169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2DEC8F5-A998-8048-90C0-F6C66E13E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9279" y="4796204"/>
              <a:ext cx="5455854" cy="1137236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C779C2C-0CDC-2C45-86F5-632EFEDA7A6E}"/>
                </a:ext>
              </a:extLst>
            </p:cNvPr>
            <p:cNvSpPr/>
            <p:nvPr/>
          </p:nvSpPr>
          <p:spPr bwMode="auto">
            <a:xfrm>
              <a:off x="2829117" y="3885653"/>
              <a:ext cx="5455854" cy="58866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Office.js</a:t>
              </a: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Up-Down Arrow 20">
              <a:extLst>
                <a:ext uri="{FF2B5EF4-FFF2-40B4-BE49-F238E27FC236}">
                  <a16:creationId xmlns:a16="http://schemas.microsoft.com/office/drawing/2014/main" id="{EBFF5542-1036-C147-8F0B-535314D04B41}"/>
                </a:ext>
              </a:extLst>
            </p:cNvPr>
            <p:cNvSpPr/>
            <p:nvPr/>
          </p:nvSpPr>
          <p:spPr bwMode="auto">
            <a:xfrm>
              <a:off x="3926376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Up-Down Arrow 21">
              <a:extLst>
                <a:ext uri="{FF2B5EF4-FFF2-40B4-BE49-F238E27FC236}">
                  <a16:creationId xmlns:a16="http://schemas.microsoft.com/office/drawing/2014/main" id="{FD1D60B2-75F7-F144-84D6-57CD5EF4E15D}"/>
                </a:ext>
              </a:extLst>
            </p:cNvPr>
            <p:cNvSpPr/>
            <p:nvPr/>
          </p:nvSpPr>
          <p:spPr bwMode="auto">
            <a:xfrm>
              <a:off x="2998891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Up-Down Arrow 22">
              <a:extLst>
                <a:ext uri="{FF2B5EF4-FFF2-40B4-BE49-F238E27FC236}">
                  <a16:creationId xmlns:a16="http://schemas.microsoft.com/office/drawing/2014/main" id="{5BD1FB09-4CA1-004A-A012-63F58DB4C042}"/>
                </a:ext>
              </a:extLst>
            </p:cNvPr>
            <p:cNvSpPr/>
            <p:nvPr/>
          </p:nvSpPr>
          <p:spPr bwMode="auto">
            <a:xfrm>
              <a:off x="4853861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Up-Down Arrow 23">
              <a:extLst>
                <a:ext uri="{FF2B5EF4-FFF2-40B4-BE49-F238E27FC236}">
                  <a16:creationId xmlns:a16="http://schemas.microsoft.com/office/drawing/2014/main" id="{0A9328F7-106C-CE46-B51E-E542A5D028F6}"/>
                </a:ext>
              </a:extLst>
            </p:cNvPr>
            <p:cNvSpPr/>
            <p:nvPr/>
          </p:nvSpPr>
          <p:spPr bwMode="auto">
            <a:xfrm>
              <a:off x="5781346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52929BAA-DC00-0F41-ABCF-702398F74E10}"/>
                </a:ext>
              </a:extLst>
            </p:cNvPr>
            <p:cNvSpPr/>
            <p:nvPr/>
          </p:nvSpPr>
          <p:spPr bwMode="auto">
            <a:xfrm>
              <a:off x="6708831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Up-Down Arrow 25">
              <a:extLst>
                <a:ext uri="{FF2B5EF4-FFF2-40B4-BE49-F238E27FC236}">
                  <a16:creationId xmlns:a16="http://schemas.microsoft.com/office/drawing/2014/main" id="{8687F1F9-9DBE-CD48-89FB-D63DACD51174}"/>
                </a:ext>
              </a:extLst>
            </p:cNvPr>
            <p:cNvSpPr/>
            <p:nvPr/>
          </p:nvSpPr>
          <p:spPr bwMode="auto">
            <a:xfrm>
              <a:off x="7636317" y="4506790"/>
              <a:ext cx="256306" cy="369486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Up-Down Arrow 26">
              <a:extLst>
                <a:ext uri="{FF2B5EF4-FFF2-40B4-BE49-F238E27FC236}">
                  <a16:creationId xmlns:a16="http://schemas.microsoft.com/office/drawing/2014/main" id="{2175436A-F442-F143-930D-D755041E9258}"/>
                </a:ext>
              </a:extLst>
            </p:cNvPr>
            <p:cNvSpPr/>
            <p:nvPr/>
          </p:nvSpPr>
          <p:spPr bwMode="auto">
            <a:xfrm>
              <a:off x="5379535" y="2916521"/>
              <a:ext cx="225434" cy="969132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AA2A6E52-1D51-D443-812C-C2E1D99044A4}"/>
              </a:ext>
            </a:extLst>
          </p:cNvPr>
          <p:cNvSpPr/>
          <p:nvPr/>
        </p:nvSpPr>
        <p:spPr bwMode="auto">
          <a:xfrm rot="16200000">
            <a:off x="7721947" y="853013"/>
            <a:ext cx="256306" cy="1505454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Up-Down Arrow 28">
            <a:extLst>
              <a:ext uri="{FF2B5EF4-FFF2-40B4-BE49-F238E27FC236}">
                <a16:creationId xmlns:a16="http://schemas.microsoft.com/office/drawing/2014/main" id="{5748A211-6844-9E4B-A09C-F3DD7CACFAD6}"/>
              </a:ext>
            </a:extLst>
          </p:cNvPr>
          <p:cNvSpPr/>
          <p:nvPr/>
        </p:nvSpPr>
        <p:spPr bwMode="auto">
          <a:xfrm rot="17936826">
            <a:off x="7890868" y="1424253"/>
            <a:ext cx="256306" cy="2057109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D838ED-0E31-DC4A-AD52-3119D9590373}"/>
              </a:ext>
            </a:extLst>
          </p:cNvPr>
          <p:cNvGrpSpPr/>
          <p:nvPr/>
        </p:nvGrpSpPr>
        <p:grpSpPr>
          <a:xfrm>
            <a:off x="508668" y="1394684"/>
            <a:ext cx="2700695" cy="1355979"/>
            <a:chOff x="508668" y="1394684"/>
            <a:chExt cx="2700695" cy="135597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26B976E-6B69-634B-9ED0-1CD9BFE78AD4}"/>
                </a:ext>
              </a:extLst>
            </p:cNvPr>
            <p:cNvGrpSpPr/>
            <p:nvPr/>
          </p:nvGrpSpPr>
          <p:grpSpPr>
            <a:xfrm>
              <a:off x="508668" y="1394684"/>
              <a:ext cx="1402910" cy="1014994"/>
              <a:chOff x="508668" y="1394684"/>
              <a:chExt cx="1402910" cy="1014994"/>
            </a:xfrm>
          </p:grpSpPr>
          <p:sp>
            <p:nvSpPr>
              <p:cNvPr id="39" name="Cross 38">
                <a:extLst>
                  <a:ext uri="{FF2B5EF4-FFF2-40B4-BE49-F238E27FC236}">
                    <a16:creationId xmlns:a16="http://schemas.microsoft.com/office/drawing/2014/main" id="{CB44F79A-2BAB-0247-AE8E-28767D13DF07}"/>
                  </a:ext>
                </a:extLst>
              </p:cNvPr>
              <p:cNvSpPr/>
              <p:nvPr/>
            </p:nvSpPr>
            <p:spPr bwMode="auto">
              <a:xfrm>
                <a:off x="1624216" y="1559549"/>
                <a:ext cx="287362" cy="307777"/>
              </a:xfrm>
              <a:prstGeom prst="plus">
                <a:avLst>
                  <a:gd name="adj" fmla="val 45446"/>
                </a:avLst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50AB5CF-8087-A84B-9F8F-D74AAFDBFB00}"/>
                  </a:ext>
                </a:extLst>
              </p:cNvPr>
              <p:cNvGrpSpPr/>
              <p:nvPr/>
            </p:nvGrpSpPr>
            <p:grpSpPr>
              <a:xfrm>
                <a:off x="508668" y="1394684"/>
                <a:ext cx="1186026" cy="1014994"/>
                <a:chOff x="220252" y="1015108"/>
                <a:chExt cx="1186026" cy="1014994"/>
              </a:xfrm>
            </p:grpSpPr>
            <p:grpSp>
              <p:nvGrpSpPr>
                <p:cNvPr id="40" name="Group 4">
                  <a:extLst>
                    <a:ext uri="{FF2B5EF4-FFF2-40B4-BE49-F238E27FC236}">
                      <a16:creationId xmlns:a16="http://schemas.microsoft.com/office/drawing/2014/main" id="{0B176580-0152-854D-BB81-7FCA302F3E4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14832" y="1015108"/>
                  <a:ext cx="501180" cy="623477"/>
                  <a:chOff x="8" y="2"/>
                  <a:chExt cx="418" cy="520"/>
                </a:xfrm>
                <a:solidFill>
                  <a:schemeClr val="tx2"/>
                </a:solidFill>
              </p:grpSpPr>
              <p:sp>
                <p:nvSpPr>
                  <p:cNvPr id="41" name="Freeform 5">
                    <a:extLst>
                      <a:ext uri="{FF2B5EF4-FFF2-40B4-BE49-F238E27FC236}">
                        <a16:creationId xmlns:a16="http://schemas.microsoft.com/office/drawing/2014/main" id="{807D9124-588F-1A48-82A2-A641463B02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2" y="219"/>
                    <a:ext cx="234" cy="16"/>
                  </a:xfrm>
                  <a:custGeom>
                    <a:avLst/>
                    <a:gdLst>
                      <a:gd name="T0" fmla="*/ 83 w 86"/>
                      <a:gd name="T1" fmla="*/ 0 h 6"/>
                      <a:gd name="T2" fmla="*/ 3 w 86"/>
                      <a:gd name="T3" fmla="*/ 0 h 6"/>
                      <a:gd name="T4" fmla="*/ 0 w 86"/>
                      <a:gd name="T5" fmla="*/ 3 h 6"/>
                      <a:gd name="T6" fmla="*/ 3 w 86"/>
                      <a:gd name="T7" fmla="*/ 6 h 6"/>
                      <a:gd name="T8" fmla="*/ 83 w 86"/>
                      <a:gd name="T9" fmla="*/ 6 h 6"/>
                      <a:gd name="T10" fmla="*/ 86 w 86"/>
                      <a:gd name="T11" fmla="*/ 3 h 6"/>
                      <a:gd name="T12" fmla="*/ 83 w 86"/>
                      <a:gd name="T13" fmla="*/ 0 h 6"/>
                      <a:gd name="T14" fmla="*/ 83 w 86"/>
                      <a:gd name="T15" fmla="*/ 0 h 6"/>
                      <a:gd name="T16" fmla="*/ 83 w 86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6" h="6">
                        <a:moveTo>
                          <a:pt x="8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5"/>
                          <a:pt x="1" y="6"/>
                          <a:pt x="3" y="6"/>
                        </a:cubicBezTo>
                        <a:cubicBezTo>
                          <a:pt x="83" y="6"/>
                          <a:pt x="83" y="6"/>
                          <a:pt x="83" y="6"/>
                        </a:cubicBezTo>
                        <a:cubicBezTo>
                          <a:pt x="85" y="6"/>
                          <a:pt x="86" y="5"/>
                          <a:pt x="86" y="3"/>
                        </a:cubicBezTo>
                        <a:cubicBezTo>
                          <a:pt x="86" y="1"/>
                          <a:pt x="85" y="0"/>
                          <a:pt x="83" y="0"/>
                        </a:cubicBezTo>
                        <a:close/>
                        <a:moveTo>
                          <a:pt x="83" y="0"/>
                        </a:moveTo>
                        <a:cubicBezTo>
                          <a:pt x="83" y="0"/>
                          <a:pt x="83" y="0"/>
                          <a:pt x="8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2" name="Freeform 6">
                    <a:extLst>
                      <a:ext uri="{FF2B5EF4-FFF2-40B4-BE49-F238E27FC236}">
                        <a16:creationId xmlns:a16="http://schemas.microsoft.com/office/drawing/2014/main" id="{840F834F-E8B0-F041-B818-9C7CCCBEB4C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2" y="148"/>
                    <a:ext cx="103" cy="19"/>
                  </a:xfrm>
                  <a:custGeom>
                    <a:avLst/>
                    <a:gdLst>
                      <a:gd name="T0" fmla="*/ 3 w 38"/>
                      <a:gd name="T1" fmla="*/ 7 h 7"/>
                      <a:gd name="T2" fmla="*/ 35 w 38"/>
                      <a:gd name="T3" fmla="*/ 7 h 7"/>
                      <a:gd name="T4" fmla="*/ 38 w 38"/>
                      <a:gd name="T5" fmla="*/ 4 h 7"/>
                      <a:gd name="T6" fmla="*/ 35 w 38"/>
                      <a:gd name="T7" fmla="*/ 0 h 7"/>
                      <a:gd name="T8" fmla="*/ 3 w 38"/>
                      <a:gd name="T9" fmla="*/ 0 h 7"/>
                      <a:gd name="T10" fmla="*/ 0 w 38"/>
                      <a:gd name="T11" fmla="*/ 4 h 7"/>
                      <a:gd name="T12" fmla="*/ 3 w 38"/>
                      <a:gd name="T13" fmla="*/ 7 h 7"/>
                      <a:gd name="T14" fmla="*/ 3 w 38"/>
                      <a:gd name="T15" fmla="*/ 7 h 7"/>
                      <a:gd name="T16" fmla="*/ 3 w 38"/>
                      <a:gd name="T17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8" h="7">
                        <a:moveTo>
                          <a:pt x="3" y="7"/>
                        </a:moveTo>
                        <a:cubicBezTo>
                          <a:pt x="35" y="7"/>
                          <a:pt x="35" y="7"/>
                          <a:pt x="35" y="7"/>
                        </a:cubicBezTo>
                        <a:cubicBezTo>
                          <a:pt x="37" y="7"/>
                          <a:pt x="38" y="5"/>
                          <a:pt x="38" y="4"/>
                        </a:cubicBezTo>
                        <a:cubicBezTo>
                          <a:pt x="38" y="2"/>
                          <a:pt x="37" y="0"/>
                          <a:pt x="35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4"/>
                        </a:cubicBezTo>
                        <a:cubicBezTo>
                          <a:pt x="0" y="5"/>
                          <a:pt x="1" y="7"/>
                          <a:pt x="3" y="7"/>
                        </a:cubicBezTo>
                        <a:close/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3" name="Freeform 7">
                    <a:extLst>
                      <a:ext uri="{FF2B5EF4-FFF2-40B4-BE49-F238E27FC236}">
                        <a16:creationId xmlns:a16="http://schemas.microsoft.com/office/drawing/2014/main" id="{02A03C0A-AE3D-6448-9DFA-A1F448A69CB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2" y="289"/>
                    <a:ext cx="234" cy="16"/>
                  </a:xfrm>
                  <a:custGeom>
                    <a:avLst/>
                    <a:gdLst>
                      <a:gd name="T0" fmla="*/ 83 w 86"/>
                      <a:gd name="T1" fmla="*/ 0 h 6"/>
                      <a:gd name="T2" fmla="*/ 3 w 86"/>
                      <a:gd name="T3" fmla="*/ 0 h 6"/>
                      <a:gd name="T4" fmla="*/ 0 w 86"/>
                      <a:gd name="T5" fmla="*/ 3 h 6"/>
                      <a:gd name="T6" fmla="*/ 3 w 86"/>
                      <a:gd name="T7" fmla="*/ 6 h 6"/>
                      <a:gd name="T8" fmla="*/ 83 w 86"/>
                      <a:gd name="T9" fmla="*/ 6 h 6"/>
                      <a:gd name="T10" fmla="*/ 86 w 86"/>
                      <a:gd name="T11" fmla="*/ 3 h 6"/>
                      <a:gd name="T12" fmla="*/ 83 w 86"/>
                      <a:gd name="T13" fmla="*/ 0 h 6"/>
                      <a:gd name="T14" fmla="*/ 83 w 86"/>
                      <a:gd name="T15" fmla="*/ 0 h 6"/>
                      <a:gd name="T16" fmla="*/ 83 w 86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6" h="6">
                        <a:moveTo>
                          <a:pt x="8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5"/>
                          <a:pt x="1" y="6"/>
                          <a:pt x="3" y="6"/>
                        </a:cubicBezTo>
                        <a:cubicBezTo>
                          <a:pt x="83" y="6"/>
                          <a:pt x="83" y="6"/>
                          <a:pt x="83" y="6"/>
                        </a:cubicBezTo>
                        <a:cubicBezTo>
                          <a:pt x="85" y="6"/>
                          <a:pt x="86" y="5"/>
                          <a:pt x="86" y="3"/>
                        </a:cubicBezTo>
                        <a:cubicBezTo>
                          <a:pt x="86" y="1"/>
                          <a:pt x="85" y="0"/>
                          <a:pt x="83" y="0"/>
                        </a:cubicBezTo>
                        <a:close/>
                        <a:moveTo>
                          <a:pt x="83" y="0"/>
                        </a:moveTo>
                        <a:cubicBezTo>
                          <a:pt x="83" y="0"/>
                          <a:pt x="83" y="0"/>
                          <a:pt x="8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4" name="Freeform 8">
                    <a:extLst>
                      <a:ext uri="{FF2B5EF4-FFF2-40B4-BE49-F238E27FC236}">
                        <a16:creationId xmlns:a16="http://schemas.microsoft.com/office/drawing/2014/main" id="{71982A30-D761-D943-AF8E-59A6043B53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2" y="357"/>
                    <a:ext cx="234" cy="19"/>
                  </a:xfrm>
                  <a:custGeom>
                    <a:avLst/>
                    <a:gdLst>
                      <a:gd name="T0" fmla="*/ 83 w 86"/>
                      <a:gd name="T1" fmla="*/ 0 h 7"/>
                      <a:gd name="T2" fmla="*/ 3 w 86"/>
                      <a:gd name="T3" fmla="*/ 0 h 7"/>
                      <a:gd name="T4" fmla="*/ 0 w 86"/>
                      <a:gd name="T5" fmla="*/ 3 h 7"/>
                      <a:gd name="T6" fmla="*/ 3 w 86"/>
                      <a:gd name="T7" fmla="*/ 7 h 7"/>
                      <a:gd name="T8" fmla="*/ 83 w 86"/>
                      <a:gd name="T9" fmla="*/ 7 h 7"/>
                      <a:gd name="T10" fmla="*/ 86 w 86"/>
                      <a:gd name="T11" fmla="*/ 3 h 7"/>
                      <a:gd name="T12" fmla="*/ 83 w 86"/>
                      <a:gd name="T13" fmla="*/ 0 h 7"/>
                      <a:gd name="T14" fmla="*/ 83 w 86"/>
                      <a:gd name="T15" fmla="*/ 0 h 7"/>
                      <a:gd name="T16" fmla="*/ 83 w 86"/>
                      <a:gd name="T17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6" h="7">
                        <a:moveTo>
                          <a:pt x="8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5"/>
                          <a:pt x="1" y="7"/>
                          <a:pt x="3" y="7"/>
                        </a:cubicBezTo>
                        <a:cubicBezTo>
                          <a:pt x="83" y="7"/>
                          <a:pt x="83" y="7"/>
                          <a:pt x="83" y="7"/>
                        </a:cubicBezTo>
                        <a:cubicBezTo>
                          <a:pt x="85" y="7"/>
                          <a:pt x="86" y="5"/>
                          <a:pt x="86" y="3"/>
                        </a:cubicBezTo>
                        <a:cubicBezTo>
                          <a:pt x="86" y="2"/>
                          <a:pt x="85" y="0"/>
                          <a:pt x="83" y="0"/>
                        </a:cubicBezTo>
                        <a:close/>
                        <a:moveTo>
                          <a:pt x="83" y="0"/>
                        </a:moveTo>
                        <a:cubicBezTo>
                          <a:pt x="83" y="0"/>
                          <a:pt x="83" y="0"/>
                          <a:pt x="8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5" name="Freeform 9">
                    <a:extLst>
                      <a:ext uri="{FF2B5EF4-FFF2-40B4-BE49-F238E27FC236}">
                        <a16:creationId xmlns:a16="http://schemas.microsoft.com/office/drawing/2014/main" id="{065586B3-BD89-8D48-8751-5F032A61B35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2" y="427"/>
                    <a:ext cx="234" cy="17"/>
                  </a:xfrm>
                  <a:custGeom>
                    <a:avLst/>
                    <a:gdLst>
                      <a:gd name="T0" fmla="*/ 83 w 86"/>
                      <a:gd name="T1" fmla="*/ 0 h 6"/>
                      <a:gd name="T2" fmla="*/ 3 w 86"/>
                      <a:gd name="T3" fmla="*/ 0 h 6"/>
                      <a:gd name="T4" fmla="*/ 0 w 86"/>
                      <a:gd name="T5" fmla="*/ 3 h 6"/>
                      <a:gd name="T6" fmla="*/ 3 w 86"/>
                      <a:gd name="T7" fmla="*/ 6 h 6"/>
                      <a:gd name="T8" fmla="*/ 83 w 86"/>
                      <a:gd name="T9" fmla="*/ 6 h 6"/>
                      <a:gd name="T10" fmla="*/ 86 w 86"/>
                      <a:gd name="T11" fmla="*/ 3 h 6"/>
                      <a:gd name="T12" fmla="*/ 83 w 86"/>
                      <a:gd name="T13" fmla="*/ 0 h 6"/>
                      <a:gd name="T14" fmla="*/ 83 w 86"/>
                      <a:gd name="T15" fmla="*/ 0 h 6"/>
                      <a:gd name="T16" fmla="*/ 83 w 86"/>
                      <a:gd name="T1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6" h="6">
                        <a:moveTo>
                          <a:pt x="8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5"/>
                          <a:pt x="1" y="6"/>
                          <a:pt x="3" y="6"/>
                        </a:cubicBezTo>
                        <a:cubicBezTo>
                          <a:pt x="83" y="6"/>
                          <a:pt x="83" y="6"/>
                          <a:pt x="83" y="6"/>
                        </a:cubicBezTo>
                        <a:cubicBezTo>
                          <a:pt x="85" y="6"/>
                          <a:pt x="86" y="5"/>
                          <a:pt x="86" y="3"/>
                        </a:cubicBezTo>
                        <a:cubicBezTo>
                          <a:pt x="86" y="1"/>
                          <a:pt x="85" y="0"/>
                          <a:pt x="83" y="0"/>
                        </a:cubicBezTo>
                        <a:close/>
                        <a:moveTo>
                          <a:pt x="83" y="0"/>
                        </a:moveTo>
                        <a:cubicBezTo>
                          <a:pt x="83" y="0"/>
                          <a:pt x="83" y="0"/>
                          <a:pt x="8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6" name="Freeform 10">
                    <a:extLst>
                      <a:ext uri="{FF2B5EF4-FFF2-40B4-BE49-F238E27FC236}">
                        <a16:creationId xmlns:a16="http://schemas.microsoft.com/office/drawing/2014/main" id="{1CEBD886-F5D6-7A4C-A68C-42DB0D03F8F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" y="2"/>
                    <a:ext cx="418" cy="520"/>
                  </a:xfrm>
                  <a:custGeom>
                    <a:avLst/>
                    <a:gdLst>
                      <a:gd name="T0" fmla="*/ 375 w 418"/>
                      <a:gd name="T1" fmla="*/ 127 h 520"/>
                      <a:gd name="T2" fmla="*/ 375 w 418"/>
                      <a:gd name="T3" fmla="*/ 0 h 520"/>
                      <a:gd name="T4" fmla="*/ 0 w 418"/>
                      <a:gd name="T5" fmla="*/ 0 h 520"/>
                      <a:gd name="T6" fmla="*/ 0 w 418"/>
                      <a:gd name="T7" fmla="*/ 477 h 520"/>
                      <a:gd name="T8" fmla="*/ 43 w 418"/>
                      <a:gd name="T9" fmla="*/ 477 h 520"/>
                      <a:gd name="T10" fmla="*/ 43 w 418"/>
                      <a:gd name="T11" fmla="*/ 520 h 520"/>
                      <a:gd name="T12" fmla="*/ 418 w 418"/>
                      <a:gd name="T13" fmla="*/ 520 h 520"/>
                      <a:gd name="T14" fmla="*/ 418 w 418"/>
                      <a:gd name="T15" fmla="*/ 171 h 520"/>
                      <a:gd name="T16" fmla="*/ 375 w 418"/>
                      <a:gd name="T17" fmla="*/ 127 h 520"/>
                      <a:gd name="T18" fmla="*/ 296 w 418"/>
                      <a:gd name="T19" fmla="*/ 73 h 520"/>
                      <a:gd name="T20" fmla="*/ 388 w 418"/>
                      <a:gd name="T21" fmla="*/ 165 h 520"/>
                      <a:gd name="T22" fmla="*/ 296 w 418"/>
                      <a:gd name="T23" fmla="*/ 165 h 520"/>
                      <a:gd name="T24" fmla="*/ 296 w 418"/>
                      <a:gd name="T25" fmla="*/ 73 h 520"/>
                      <a:gd name="T26" fmla="*/ 16 w 418"/>
                      <a:gd name="T27" fmla="*/ 460 h 520"/>
                      <a:gd name="T28" fmla="*/ 16 w 418"/>
                      <a:gd name="T29" fmla="*/ 16 h 520"/>
                      <a:gd name="T30" fmla="*/ 356 w 418"/>
                      <a:gd name="T31" fmla="*/ 16 h 520"/>
                      <a:gd name="T32" fmla="*/ 356 w 418"/>
                      <a:gd name="T33" fmla="*/ 108 h 520"/>
                      <a:gd name="T34" fmla="*/ 291 w 418"/>
                      <a:gd name="T35" fmla="*/ 43 h 520"/>
                      <a:gd name="T36" fmla="*/ 43 w 418"/>
                      <a:gd name="T37" fmla="*/ 43 h 520"/>
                      <a:gd name="T38" fmla="*/ 43 w 418"/>
                      <a:gd name="T39" fmla="*/ 460 h 520"/>
                      <a:gd name="T40" fmla="*/ 16 w 418"/>
                      <a:gd name="T41" fmla="*/ 460 h 520"/>
                      <a:gd name="T42" fmla="*/ 60 w 418"/>
                      <a:gd name="T43" fmla="*/ 504 h 520"/>
                      <a:gd name="T44" fmla="*/ 60 w 418"/>
                      <a:gd name="T45" fmla="*/ 60 h 520"/>
                      <a:gd name="T46" fmla="*/ 277 w 418"/>
                      <a:gd name="T47" fmla="*/ 60 h 520"/>
                      <a:gd name="T48" fmla="*/ 277 w 418"/>
                      <a:gd name="T49" fmla="*/ 182 h 520"/>
                      <a:gd name="T50" fmla="*/ 399 w 418"/>
                      <a:gd name="T51" fmla="*/ 182 h 520"/>
                      <a:gd name="T52" fmla="*/ 399 w 418"/>
                      <a:gd name="T53" fmla="*/ 504 h 520"/>
                      <a:gd name="T54" fmla="*/ 60 w 418"/>
                      <a:gd name="T55" fmla="*/ 504 h 520"/>
                      <a:gd name="T56" fmla="*/ 60 w 418"/>
                      <a:gd name="T57" fmla="*/ 504 h 520"/>
                      <a:gd name="T58" fmla="*/ 60 w 418"/>
                      <a:gd name="T59" fmla="*/ 504 h 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418" h="520">
                        <a:moveTo>
                          <a:pt x="375" y="127"/>
                        </a:moveTo>
                        <a:lnTo>
                          <a:pt x="375" y="0"/>
                        </a:lnTo>
                        <a:lnTo>
                          <a:pt x="0" y="0"/>
                        </a:lnTo>
                        <a:lnTo>
                          <a:pt x="0" y="477"/>
                        </a:lnTo>
                        <a:lnTo>
                          <a:pt x="43" y="477"/>
                        </a:lnTo>
                        <a:lnTo>
                          <a:pt x="43" y="520"/>
                        </a:lnTo>
                        <a:lnTo>
                          <a:pt x="418" y="520"/>
                        </a:lnTo>
                        <a:lnTo>
                          <a:pt x="418" y="171"/>
                        </a:lnTo>
                        <a:lnTo>
                          <a:pt x="375" y="127"/>
                        </a:lnTo>
                        <a:close/>
                        <a:moveTo>
                          <a:pt x="296" y="73"/>
                        </a:moveTo>
                        <a:lnTo>
                          <a:pt x="388" y="165"/>
                        </a:lnTo>
                        <a:lnTo>
                          <a:pt x="296" y="165"/>
                        </a:lnTo>
                        <a:lnTo>
                          <a:pt x="296" y="73"/>
                        </a:lnTo>
                        <a:close/>
                        <a:moveTo>
                          <a:pt x="16" y="460"/>
                        </a:moveTo>
                        <a:lnTo>
                          <a:pt x="16" y="16"/>
                        </a:lnTo>
                        <a:lnTo>
                          <a:pt x="356" y="16"/>
                        </a:lnTo>
                        <a:lnTo>
                          <a:pt x="356" y="108"/>
                        </a:lnTo>
                        <a:lnTo>
                          <a:pt x="291" y="43"/>
                        </a:lnTo>
                        <a:lnTo>
                          <a:pt x="43" y="43"/>
                        </a:lnTo>
                        <a:lnTo>
                          <a:pt x="43" y="460"/>
                        </a:lnTo>
                        <a:lnTo>
                          <a:pt x="16" y="460"/>
                        </a:lnTo>
                        <a:close/>
                        <a:moveTo>
                          <a:pt x="60" y="504"/>
                        </a:moveTo>
                        <a:lnTo>
                          <a:pt x="60" y="60"/>
                        </a:lnTo>
                        <a:lnTo>
                          <a:pt x="277" y="60"/>
                        </a:lnTo>
                        <a:lnTo>
                          <a:pt x="277" y="182"/>
                        </a:lnTo>
                        <a:lnTo>
                          <a:pt x="399" y="182"/>
                        </a:lnTo>
                        <a:lnTo>
                          <a:pt x="399" y="504"/>
                        </a:lnTo>
                        <a:lnTo>
                          <a:pt x="60" y="504"/>
                        </a:lnTo>
                        <a:close/>
                        <a:moveTo>
                          <a:pt x="60" y="504"/>
                        </a:moveTo>
                        <a:lnTo>
                          <a:pt x="60" y="50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7" name="Freeform 11">
                    <a:extLst>
                      <a:ext uri="{FF2B5EF4-FFF2-40B4-BE49-F238E27FC236}">
                        <a16:creationId xmlns:a16="http://schemas.microsoft.com/office/drawing/2014/main" id="{CB9A03F0-EBA2-F84A-8C72-761D96C7BE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" y="2"/>
                    <a:ext cx="418" cy="520"/>
                  </a:xfrm>
                  <a:custGeom>
                    <a:avLst/>
                    <a:gdLst>
                      <a:gd name="T0" fmla="*/ 375 w 418"/>
                      <a:gd name="T1" fmla="*/ 127 h 520"/>
                      <a:gd name="T2" fmla="*/ 375 w 418"/>
                      <a:gd name="T3" fmla="*/ 0 h 520"/>
                      <a:gd name="T4" fmla="*/ 0 w 418"/>
                      <a:gd name="T5" fmla="*/ 0 h 520"/>
                      <a:gd name="T6" fmla="*/ 0 w 418"/>
                      <a:gd name="T7" fmla="*/ 477 h 520"/>
                      <a:gd name="T8" fmla="*/ 43 w 418"/>
                      <a:gd name="T9" fmla="*/ 477 h 520"/>
                      <a:gd name="T10" fmla="*/ 43 w 418"/>
                      <a:gd name="T11" fmla="*/ 520 h 520"/>
                      <a:gd name="T12" fmla="*/ 418 w 418"/>
                      <a:gd name="T13" fmla="*/ 520 h 520"/>
                      <a:gd name="T14" fmla="*/ 418 w 418"/>
                      <a:gd name="T15" fmla="*/ 171 h 520"/>
                      <a:gd name="T16" fmla="*/ 375 w 418"/>
                      <a:gd name="T17" fmla="*/ 127 h 520"/>
                      <a:gd name="T18" fmla="*/ 296 w 418"/>
                      <a:gd name="T19" fmla="*/ 73 h 520"/>
                      <a:gd name="T20" fmla="*/ 388 w 418"/>
                      <a:gd name="T21" fmla="*/ 165 h 520"/>
                      <a:gd name="T22" fmla="*/ 296 w 418"/>
                      <a:gd name="T23" fmla="*/ 165 h 520"/>
                      <a:gd name="T24" fmla="*/ 296 w 418"/>
                      <a:gd name="T25" fmla="*/ 73 h 520"/>
                      <a:gd name="T26" fmla="*/ 16 w 418"/>
                      <a:gd name="T27" fmla="*/ 460 h 520"/>
                      <a:gd name="T28" fmla="*/ 16 w 418"/>
                      <a:gd name="T29" fmla="*/ 16 h 520"/>
                      <a:gd name="T30" fmla="*/ 356 w 418"/>
                      <a:gd name="T31" fmla="*/ 16 h 520"/>
                      <a:gd name="T32" fmla="*/ 356 w 418"/>
                      <a:gd name="T33" fmla="*/ 108 h 520"/>
                      <a:gd name="T34" fmla="*/ 291 w 418"/>
                      <a:gd name="T35" fmla="*/ 43 h 520"/>
                      <a:gd name="T36" fmla="*/ 43 w 418"/>
                      <a:gd name="T37" fmla="*/ 43 h 520"/>
                      <a:gd name="T38" fmla="*/ 43 w 418"/>
                      <a:gd name="T39" fmla="*/ 460 h 520"/>
                      <a:gd name="T40" fmla="*/ 16 w 418"/>
                      <a:gd name="T41" fmla="*/ 460 h 520"/>
                      <a:gd name="T42" fmla="*/ 60 w 418"/>
                      <a:gd name="T43" fmla="*/ 504 h 520"/>
                      <a:gd name="T44" fmla="*/ 60 w 418"/>
                      <a:gd name="T45" fmla="*/ 60 h 520"/>
                      <a:gd name="T46" fmla="*/ 277 w 418"/>
                      <a:gd name="T47" fmla="*/ 60 h 520"/>
                      <a:gd name="T48" fmla="*/ 277 w 418"/>
                      <a:gd name="T49" fmla="*/ 182 h 520"/>
                      <a:gd name="T50" fmla="*/ 399 w 418"/>
                      <a:gd name="T51" fmla="*/ 182 h 520"/>
                      <a:gd name="T52" fmla="*/ 399 w 418"/>
                      <a:gd name="T53" fmla="*/ 504 h 520"/>
                      <a:gd name="T54" fmla="*/ 60 w 418"/>
                      <a:gd name="T55" fmla="*/ 504 h 520"/>
                      <a:gd name="T56" fmla="*/ 60 w 418"/>
                      <a:gd name="T57" fmla="*/ 504 h 520"/>
                      <a:gd name="T58" fmla="*/ 60 w 418"/>
                      <a:gd name="T59" fmla="*/ 504 h 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418" h="520">
                        <a:moveTo>
                          <a:pt x="375" y="127"/>
                        </a:moveTo>
                        <a:lnTo>
                          <a:pt x="375" y="0"/>
                        </a:lnTo>
                        <a:lnTo>
                          <a:pt x="0" y="0"/>
                        </a:lnTo>
                        <a:lnTo>
                          <a:pt x="0" y="477"/>
                        </a:lnTo>
                        <a:lnTo>
                          <a:pt x="43" y="477"/>
                        </a:lnTo>
                        <a:lnTo>
                          <a:pt x="43" y="520"/>
                        </a:lnTo>
                        <a:lnTo>
                          <a:pt x="418" y="520"/>
                        </a:lnTo>
                        <a:lnTo>
                          <a:pt x="418" y="171"/>
                        </a:lnTo>
                        <a:lnTo>
                          <a:pt x="375" y="127"/>
                        </a:lnTo>
                        <a:moveTo>
                          <a:pt x="296" y="73"/>
                        </a:moveTo>
                        <a:lnTo>
                          <a:pt x="388" y="165"/>
                        </a:lnTo>
                        <a:lnTo>
                          <a:pt x="296" y="165"/>
                        </a:lnTo>
                        <a:lnTo>
                          <a:pt x="296" y="73"/>
                        </a:lnTo>
                        <a:moveTo>
                          <a:pt x="16" y="460"/>
                        </a:moveTo>
                        <a:lnTo>
                          <a:pt x="16" y="16"/>
                        </a:lnTo>
                        <a:lnTo>
                          <a:pt x="356" y="16"/>
                        </a:lnTo>
                        <a:lnTo>
                          <a:pt x="356" y="108"/>
                        </a:lnTo>
                        <a:lnTo>
                          <a:pt x="291" y="43"/>
                        </a:lnTo>
                        <a:lnTo>
                          <a:pt x="43" y="43"/>
                        </a:lnTo>
                        <a:lnTo>
                          <a:pt x="43" y="460"/>
                        </a:lnTo>
                        <a:lnTo>
                          <a:pt x="16" y="460"/>
                        </a:lnTo>
                        <a:moveTo>
                          <a:pt x="60" y="504"/>
                        </a:moveTo>
                        <a:lnTo>
                          <a:pt x="60" y="60"/>
                        </a:lnTo>
                        <a:lnTo>
                          <a:pt x="277" y="60"/>
                        </a:lnTo>
                        <a:lnTo>
                          <a:pt x="277" y="182"/>
                        </a:lnTo>
                        <a:lnTo>
                          <a:pt x="399" y="182"/>
                        </a:lnTo>
                        <a:lnTo>
                          <a:pt x="399" y="504"/>
                        </a:lnTo>
                        <a:lnTo>
                          <a:pt x="60" y="504"/>
                        </a:lnTo>
                        <a:moveTo>
                          <a:pt x="60" y="504"/>
                        </a:moveTo>
                        <a:lnTo>
                          <a:pt x="60" y="504"/>
                        </a:ln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27" tIns="45713" rIns="91427" bIns="4571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32563">
                      <a:defRPr/>
                    </a:pPr>
                    <a:endParaRPr lang="en-US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B6BB721-4678-F949-B558-B5A6C970FB28}"/>
                    </a:ext>
                  </a:extLst>
                </p:cNvPr>
                <p:cNvSpPr/>
                <p:nvPr/>
              </p:nvSpPr>
              <p:spPr>
                <a:xfrm>
                  <a:off x="220252" y="1753103"/>
                  <a:ext cx="1186026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913748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200" b="1" kern="0" dirty="0" err="1">
                      <a:solidFill>
                        <a:sysClr val="windowText" lastClr="000000"/>
                      </a:solidFill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rPr>
                    <a:t>manifest.xml</a:t>
                  </a:r>
                  <a:endParaRPr lang="en-US" sz="1200" b="1" kern="0" dirty="0">
                    <a:solidFill>
                      <a:sysClr val="windowText" lastClr="000000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BBA913-6A20-DB42-9EA5-64F3824C1FB9}"/>
                </a:ext>
              </a:extLst>
            </p:cNvPr>
            <p:cNvSpPr txBox="1"/>
            <p:nvPr/>
          </p:nvSpPr>
          <p:spPr>
            <a:xfrm>
              <a:off x="2023338" y="2309815"/>
              <a:ext cx="1186025" cy="440848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(with </a:t>
              </a:r>
              <a:r>
                <a:rPr lang="en-US" sz="1050" dirty="0" err="1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Office.js</a:t>
              </a:r>
              <a:r>
                <a:rPr lang="en-US" sz="105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4A53C6-83F3-1349-BD4B-1D2F48345456}"/>
              </a:ext>
            </a:extLst>
          </p:cNvPr>
          <p:cNvGrpSpPr/>
          <p:nvPr/>
        </p:nvGrpSpPr>
        <p:grpSpPr>
          <a:xfrm>
            <a:off x="1643670" y="1394683"/>
            <a:ext cx="1856871" cy="1030384"/>
            <a:chOff x="1643670" y="1394683"/>
            <a:chExt cx="1856871" cy="103038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345F152-66BD-624D-827E-55B87EC04B54}"/>
                </a:ext>
              </a:extLst>
            </p:cNvPr>
            <p:cNvGrpSpPr/>
            <p:nvPr/>
          </p:nvGrpSpPr>
          <p:grpSpPr>
            <a:xfrm>
              <a:off x="2122013" y="1394683"/>
              <a:ext cx="1062872" cy="623478"/>
              <a:chOff x="9972097" y="4402078"/>
              <a:chExt cx="1344382" cy="106205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1DAEC4F-6138-D145-A3DC-01D1EF2743E2}"/>
                  </a:ext>
                </a:extLst>
              </p:cNvPr>
              <p:cNvGrpSpPr/>
              <p:nvPr/>
            </p:nvGrpSpPr>
            <p:grpSpPr>
              <a:xfrm>
                <a:off x="9973234" y="4402078"/>
                <a:ext cx="1342109" cy="1062056"/>
                <a:chOff x="10031532" y="4402078"/>
                <a:chExt cx="1342109" cy="1062056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DB6AE32-E78C-F643-AF24-C85B877B7872}"/>
                    </a:ext>
                  </a:extLst>
                </p:cNvPr>
                <p:cNvSpPr/>
                <p:nvPr/>
              </p:nvSpPr>
              <p:spPr bwMode="auto">
                <a:xfrm>
                  <a:off x="10031532" y="4402078"/>
                  <a:ext cx="757785" cy="10542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91427" tIns="91427" rIns="34289" bIns="34289" rtlCol="0" anchor="b" anchorCtr="0"/>
                <a:lstStyle/>
                <a:p>
                  <a:pPr algn="ctr" defTabSz="932227">
                    <a:defRPr/>
                  </a:pPr>
                  <a:endParaRPr lang="en-US" sz="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Rectangle 640">
                  <a:extLst>
                    <a:ext uri="{FF2B5EF4-FFF2-40B4-BE49-F238E27FC236}">
                      <a16:creationId xmlns:a16="http://schemas.microsoft.com/office/drawing/2014/main" id="{7AA11B36-5109-304F-A8A9-F97A983008DF}"/>
                    </a:ext>
                  </a:extLst>
                </p:cNvPr>
                <p:cNvSpPr/>
                <p:nvPr/>
              </p:nvSpPr>
              <p:spPr>
                <a:xfrm>
                  <a:off x="10042902" y="4411102"/>
                  <a:ext cx="1321875" cy="1053032"/>
                </a:xfrm>
                <a:custGeom>
                  <a:avLst/>
                  <a:gdLst>
                    <a:gd name="connsiteX0" fmla="*/ 0 w 1339601"/>
                    <a:gd name="connsiteY0" fmla="*/ 0 h 922774"/>
                    <a:gd name="connsiteX1" fmla="*/ 1339601 w 1339601"/>
                    <a:gd name="connsiteY1" fmla="*/ 0 h 922774"/>
                    <a:gd name="connsiteX2" fmla="*/ 1339601 w 1339601"/>
                    <a:gd name="connsiteY2" fmla="*/ 922774 h 922774"/>
                    <a:gd name="connsiteX3" fmla="*/ 0 w 1339601"/>
                    <a:gd name="connsiteY3" fmla="*/ 922774 h 922774"/>
                    <a:gd name="connsiteX4" fmla="*/ 0 w 1339601"/>
                    <a:gd name="connsiteY4" fmla="*/ 0 h 922774"/>
                    <a:gd name="connsiteX0" fmla="*/ 542925 w 1339601"/>
                    <a:gd name="connsiteY0" fmla="*/ 0 h 922774"/>
                    <a:gd name="connsiteX1" fmla="*/ 1339601 w 1339601"/>
                    <a:gd name="connsiteY1" fmla="*/ 0 h 922774"/>
                    <a:gd name="connsiteX2" fmla="*/ 1339601 w 1339601"/>
                    <a:gd name="connsiteY2" fmla="*/ 922774 h 922774"/>
                    <a:gd name="connsiteX3" fmla="*/ 0 w 1339601"/>
                    <a:gd name="connsiteY3" fmla="*/ 922774 h 922774"/>
                    <a:gd name="connsiteX4" fmla="*/ 542925 w 1339601"/>
                    <a:gd name="connsiteY4" fmla="*/ 0 h 92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601" h="922774">
                      <a:moveTo>
                        <a:pt x="542925" y="0"/>
                      </a:moveTo>
                      <a:lnTo>
                        <a:pt x="1339601" y="0"/>
                      </a:lnTo>
                      <a:lnTo>
                        <a:pt x="1339601" y="922774"/>
                      </a:lnTo>
                      <a:lnTo>
                        <a:pt x="0" y="922774"/>
                      </a:lnTo>
                      <a:lnTo>
                        <a:pt x="5429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8100">
                  <a:noFill/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06" tIns="46604" rIns="93206" bIns="46604" rtlCol="0" anchor="ctr"/>
                <a:lstStyle/>
                <a:p>
                  <a:pPr algn="ctr" defTabSz="932289">
                    <a:defRPr/>
                  </a:pPr>
                  <a:endParaRPr lang="en-US" sz="183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785A3E0-F4FB-2143-9439-357A6F5E610B}"/>
                    </a:ext>
                  </a:extLst>
                </p:cNvPr>
                <p:cNvSpPr/>
                <p:nvPr/>
              </p:nvSpPr>
              <p:spPr>
                <a:xfrm>
                  <a:off x="10034040" y="4403840"/>
                  <a:ext cx="1339601" cy="142908"/>
                </a:xfrm>
                <a:prstGeom prst="rect">
                  <a:avLst/>
                </a:prstGeom>
                <a:noFill/>
                <a:ln w="38100">
                  <a:solidFill>
                    <a:srgbClr val="333333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06" tIns="46604" rIns="93206" bIns="46604" rtlCol="0" anchor="ctr"/>
                <a:lstStyle/>
                <a:p>
                  <a:pPr algn="ctr" defTabSz="932289">
                    <a:defRPr/>
                  </a:pPr>
                  <a:endParaRPr lang="en-US" sz="183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4AFF8F8-A5CC-AE44-B281-53A4B9D94763}"/>
                    </a:ext>
                  </a:extLst>
                </p:cNvPr>
                <p:cNvSpPr/>
                <p:nvPr/>
              </p:nvSpPr>
              <p:spPr>
                <a:xfrm>
                  <a:off x="10034040" y="4533504"/>
                  <a:ext cx="1339601" cy="922774"/>
                </a:xfrm>
                <a:prstGeom prst="rect">
                  <a:avLst/>
                </a:prstGeom>
                <a:noFill/>
                <a:ln w="38100">
                  <a:solidFill>
                    <a:srgbClr val="333333"/>
                  </a:solidFill>
                </a:ln>
                <a:effectLst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lIns="93206" tIns="46604" rIns="93206" bIns="46604" rtlCol="0" anchor="ctr"/>
                <a:lstStyle/>
                <a:p>
                  <a:pPr algn="ctr" defTabSz="932289">
                    <a:defRPr/>
                  </a:pPr>
                  <a:endParaRPr lang="en-US" sz="1835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9CD19-799C-5646-9439-2A7CD4550731}"/>
                  </a:ext>
                </a:extLst>
              </p:cNvPr>
              <p:cNvSpPr txBox="1"/>
              <p:nvPr/>
            </p:nvSpPr>
            <p:spPr>
              <a:xfrm>
                <a:off x="9972097" y="4563522"/>
                <a:ext cx="1344382" cy="8596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 anchor="ctr" anchorCtr="0">
                <a:noAutofit/>
              </a:bodyPr>
              <a:lstStyle/>
              <a:p>
                <a:pPr algn="ctr" defTabSz="93250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dirty="0">
                    <a:solidFill>
                      <a:srgbClr val="E6E6E6"/>
                    </a:solidFill>
                    <a:latin typeface="Segoe UI Light"/>
                  </a:rPr>
                  <a:t>HTML</a:t>
                </a: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0CC166B-EEC5-4A4C-8D0C-DF2E3F0166A9}"/>
                </a:ext>
              </a:extLst>
            </p:cNvPr>
            <p:cNvSpPr/>
            <p:nvPr/>
          </p:nvSpPr>
          <p:spPr>
            <a:xfrm>
              <a:off x="1643670" y="2117290"/>
              <a:ext cx="18568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4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b="1" kern="0" dirty="0">
                  <a:solidFill>
                    <a:sysClr val="windowText" lastClr="000000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Your own web app</a:t>
              </a:r>
            </a:p>
          </p:txBody>
        </p:sp>
      </p:grpSp>
      <p:sp>
        <p:nvSpPr>
          <p:cNvPr id="52" name="Up-Down Arrow 51">
            <a:extLst>
              <a:ext uri="{FF2B5EF4-FFF2-40B4-BE49-F238E27FC236}">
                <a16:creationId xmlns:a16="http://schemas.microsoft.com/office/drawing/2014/main" id="{2D21D356-C181-744E-9F8C-A0D4EBA45C34}"/>
              </a:ext>
            </a:extLst>
          </p:cNvPr>
          <p:cNvSpPr/>
          <p:nvPr/>
        </p:nvSpPr>
        <p:spPr bwMode="auto">
          <a:xfrm rot="5400000">
            <a:off x="3614997" y="1283953"/>
            <a:ext cx="256306" cy="879064"/>
          </a:xfrm>
          <a:prstGeom prst="upDownArrow">
            <a:avLst>
              <a:gd name="adj1" fmla="val 50000"/>
              <a:gd name="adj2" fmla="val 64297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0409269-57C5-F64B-BD3C-1666CD058226}"/>
              </a:ext>
            </a:extLst>
          </p:cNvPr>
          <p:cNvGrpSpPr/>
          <p:nvPr/>
        </p:nvGrpSpPr>
        <p:grpSpPr>
          <a:xfrm>
            <a:off x="8933180" y="2916521"/>
            <a:ext cx="2462742" cy="1646358"/>
            <a:chOff x="8933180" y="2916521"/>
            <a:chExt cx="2462742" cy="16463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BE804B-F6F4-B94E-A9B7-D85B8C94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33180" y="2916521"/>
              <a:ext cx="2462742" cy="1161481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A7745A-4A50-474A-A2C0-5FFE23502749}"/>
                </a:ext>
              </a:extLst>
            </p:cNvPr>
            <p:cNvSpPr txBox="1"/>
            <p:nvPr/>
          </p:nvSpPr>
          <p:spPr>
            <a:xfrm>
              <a:off x="9356920" y="3935015"/>
              <a:ext cx="1608582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MS Graph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BF2E5D-115D-2F41-A70C-F433E7D34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3228" y="1031798"/>
            <a:ext cx="2474848" cy="1625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86FCE-5385-FB49-9866-80A0A5B77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743" y="1149066"/>
            <a:ext cx="2453333" cy="139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29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EABF0C-9E87-2942-A05E-4FAF7E11D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17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BD12-0BD5-4329-A4AE-339B14E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technology to customize Office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B544B-5E9B-4B08-8812-14EBA1DB54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420" y="1211612"/>
            <a:ext cx="11523226" cy="1713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Office add-in is a </a:t>
            </a:r>
            <a:r>
              <a:rPr lang="en-US" i="1" dirty="0"/>
              <a:t>web site </a:t>
            </a:r>
            <a:r>
              <a:rPr lang="en-US" dirty="0"/>
              <a:t>(web app), made up of HTML, CSS, JavaScript/TypeScript, and whatever libraries you like to use to build web apps.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F78549-5436-4DD1-9B6F-B4D450698D3D}"/>
              </a:ext>
            </a:extLst>
          </p:cNvPr>
          <p:cNvSpPr/>
          <p:nvPr/>
        </p:nvSpPr>
        <p:spPr>
          <a:xfrm>
            <a:off x="6094663" y="3312623"/>
            <a:ext cx="242295" cy="376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32563">
              <a:defRPr/>
            </a:pPr>
            <a:r>
              <a:rPr lang="en-US">
                <a:solidFill>
                  <a:srgbClr val="353535"/>
                </a:solidFill>
                <a:latin typeface="Segoe UI Semilight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ADDA4-94D0-4637-87D7-D08BE7963CAA}"/>
              </a:ext>
            </a:extLst>
          </p:cNvPr>
          <p:cNvSpPr txBox="1"/>
          <p:nvPr/>
        </p:nvSpPr>
        <p:spPr>
          <a:xfrm>
            <a:off x="3638629" y="5948071"/>
            <a:ext cx="1608545" cy="516923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99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(with Office.js)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7E9CDA-8E71-4CA0-AEF9-5AEB01AACA2A}"/>
              </a:ext>
            </a:extLst>
          </p:cNvPr>
          <p:cNvGrpSpPr/>
          <p:nvPr/>
        </p:nvGrpSpPr>
        <p:grpSpPr>
          <a:xfrm>
            <a:off x="7121562" y="3171306"/>
            <a:ext cx="4578283" cy="2404590"/>
            <a:chOff x="540178" y="2851546"/>
            <a:chExt cx="5262336" cy="2763865"/>
          </a:xfrm>
        </p:grpSpPr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1368AB5B-95FF-41BB-A66A-DBEB256B72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55747" y="3586644"/>
              <a:ext cx="2539411" cy="2028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36" name="Rounded Rectangle 10">
              <a:extLst>
                <a:ext uri="{FF2B5EF4-FFF2-40B4-BE49-F238E27FC236}">
                  <a16:creationId xmlns:a16="http://schemas.microsoft.com/office/drawing/2014/main" id="{E169512F-B264-4402-B9E4-D55F0B199ECE}"/>
                </a:ext>
              </a:extLst>
            </p:cNvPr>
            <p:cNvSpPr/>
            <p:nvPr/>
          </p:nvSpPr>
          <p:spPr bwMode="auto">
            <a:xfrm rot="5400000">
              <a:off x="4210932" y="4023829"/>
              <a:ext cx="1889570" cy="1293594"/>
            </a:xfrm>
            <a:prstGeom prst="roundRect">
              <a:avLst>
                <a:gd name="adj" fmla="val 5986"/>
              </a:avLst>
            </a:prstGeom>
            <a:solidFill>
              <a:srgbClr val="33333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ounded Rectangle 11">
              <a:extLst>
                <a:ext uri="{FF2B5EF4-FFF2-40B4-BE49-F238E27FC236}">
                  <a16:creationId xmlns:a16="http://schemas.microsoft.com/office/drawing/2014/main" id="{CB2552AF-BE64-4CD3-965C-C8CBC987AE9A}"/>
                </a:ext>
              </a:extLst>
            </p:cNvPr>
            <p:cNvSpPr/>
            <p:nvPr/>
          </p:nvSpPr>
          <p:spPr bwMode="auto">
            <a:xfrm rot="5400000">
              <a:off x="4342251" y="4075857"/>
              <a:ext cx="1626931" cy="1133942"/>
            </a:xfrm>
            <a:prstGeom prst="roundRect">
              <a:avLst>
                <a:gd name="adj" fmla="val 3643"/>
              </a:avLst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037EBF3-D430-4E33-8564-59D727301F8C}"/>
                </a:ext>
              </a:extLst>
            </p:cNvPr>
            <p:cNvSpPr/>
            <p:nvPr/>
          </p:nvSpPr>
          <p:spPr bwMode="auto">
            <a:xfrm rot="5400000">
              <a:off x="5117455" y="5486583"/>
              <a:ext cx="76525" cy="7652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FD6A193-C1C0-4FE5-A2FF-B6E5FAA340C9}"/>
                </a:ext>
              </a:extLst>
            </p:cNvPr>
            <p:cNvSpPr/>
            <p:nvPr/>
          </p:nvSpPr>
          <p:spPr>
            <a:xfrm>
              <a:off x="4649298" y="4092508"/>
              <a:ext cx="1025503" cy="1287474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B365FC5-961A-45FA-802A-FBBC970F2112}"/>
                </a:ext>
              </a:extLst>
            </p:cNvPr>
            <p:cNvSpPr/>
            <p:nvPr/>
          </p:nvSpPr>
          <p:spPr>
            <a:xfrm>
              <a:off x="4649298" y="3911598"/>
              <a:ext cx="1025503" cy="199389"/>
            </a:xfrm>
            <a:prstGeom prst="rect">
              <a:avLst/>
            </a:prstGeom>
            <a:noFill/>
            <a:ln w="22225">
              <a:solidFill>
                <a:srgbClr val="A32B01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221C48F-EDFE-4FD0-8532-C8E3971955EF}"/>
                </a:ext>
              </a:extLst>
            </p:cNvPr>
            <p:cNvCxnSpPr/>
            <p:nvPr/>
          </p:nvCxnSpPr>
          <p:spPr>
            <a:xfrm>
              <a:off x="4731651" y="4390496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6448809-517E-4820-8A03-B4DF7E4924C3}"/>
                </a:ext>
              </a:extLst>
            </p:cNvPr>
            <p:cNvCxnSpPr/>
            <p:nvPr/>
          </p:nvCxnSpPr>
          <p:spPr>
            <a:xfrm>
              <a:off x="4731651" y="4494102"/>
              <a:ext cx="462328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114767F-B661-4A1F-B77A-22F74B678719}"/>
                </a:ext>
              </a:extLst>
            </p:cNvPr>
            <p:cNvCxnSpPr/>
            <p:nvPr/>
          </p:nvCxnSpPr>
          <p:spPr>
            <a:xfrm>
              <a:off x="4731651" y="4597709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394B30-D579-49F2-BC0E-93233DFF6F92}"/>
                </a:ext>
              </a:extLst>
            </p:cNvPr>
            <p:cNvCxnSpPr/>
            <p:nvPr/>
          </p:nvCxnSpPr>
          <p:spPr>
            <a:xfrm>
              <a:off x="4731651" y="4701315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9FAC9E-455F-4EDA-BD84-D4B9BA29BB2E}"/>
                </a:ext>
              </a:extLst>
            </p:cNvPr>
            <p:cNvCxnSpPr/>
            <p:nvPr/>
          </p:nvCxnSpPr>
          <p:spPr>
            <a:xfrm>
              <a:off x="4731651" y="4908528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2A05D7-46A5-42A8-B2A9-26D967A80222}"/>
                </a:ext>
              </a:extLst>
            </p:cNvPr>
            <p:cNvCxnSpPr/>
            <p:nvPr/>
          </p:nvCxnSpPr>
          <p:spPr>
            <a:xfrm>
              <a:off x="4731651" y="4804922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F20193-C8AB-4F20-A94B-14D554F48D82}"/>
                </a:ext>
              </a:extLst>
            </p:cNvPr>
            <p:cNvCxnSpPr/>
            <p:nvPr/>
          </p:nvCxnSpPr>
          <p:spPr>
            <a:xfrm>
              <a:off x="4731651" y="5012137"/>
              <a:ext cx="873640" cy="0"/>
            </a:xfrm>
            <a:prstGeom prst="line">
              <a:avLst/>
            </a:prstGeom>
            <a:ln w="28575">
              <a:solidFill>
                <a:srgbClr val="A32B0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20E6ADC7-F133-44A0-A0DD-4FB0F2C35F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283" y="4189760"/>
              <a:ext cx="333312" cy="325365"/>
            </a:xfrm>
            <a:custGeom>
              <a:avLst/>
              <a:gdLst>
                <a:gd name="T0" fmla="*/ 731 w 1609"/>
                <a:gd name="T1" fmla="*/ 843 h 1572"/>
                <a:gd name="T2" fmla="*/ 1444 w 1609"/>
                <a:gd name="T3" fmla="*/ 843 h 1572"/>
                <a:gd name="T4" fmla="*/ 731 w 1609"/>
                <a:gd name="T5" fmla="*/ 1572 h 1572"/>
                <a:gd name="T6" fmla="*/ 0 w 1609"/>
                <a:gd name="T7" fmla="*/ 843 h 1572"/>
                <a:gd name="T8" fmla="*/ 731 w 1609"/>
                <a:gd name="T9" fmla="*/ 132 h 1572"/>
                <a:gd name="T10" fmla="*/ 731 w 1609"/>
                <a:gd name="T11" fmla="*/ 843 h 1572"/>
                <a:gd name="T12" fmla="*/ 731 w 1609"/>
                <a:gd name="T13" fmla="*/ 843 h 1572"/>
                <a:gd name="T14" fmla="*/ 898 w 1609"/>
                <a:gd name="T15" fmla="*/ 734 h 1572"/>
                <a:gd name="T16" fmla="*/ 1609 w 1609"/>
                <a:gd name="T17" fmla="*/ 734 h 1572"/>
                <a:gd name="T18" fmla="*/ 898 w 1609"/>
                <a:gd name="T19" fmla="*/ 0 h 1572"/>
                <a:gd name="T20" fmla="*/ 898 w 1609"/>
                <a:gd name="T21" fmla="*/ 734 h 1572"/>
                <a:gd name="T22" fmla="*/ 898 w 1609"/>
                <a:gd name="T23" fmla="*/ 734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9" h="1572">
                  <a:moveTo>
                    <a:pt x="731" y="843"/>
                  </a:moveTo>
                  <a:cubicBezTo>
                    <a:pt x="1444" y="843"/>
                    <a:pt x="1444" y="843"/>
                    <a:pt x="1444" y="843"/>
                  </a:cubicBezTo>
                  <a:cubicBezTo>
                    <a:pt x="1444" y="1244"/>
                    <a:pt x="1115" y="1572"/>
                    <a:pt x="731" y="1572"/>
                  </a:cubicBezTo>
                  <a:cubicBezTo>
                    <a:pt x="329" y="1572"/>
                    <a:pt x="0" y="1244"/>
                    <a:pt x="0" y="843"/>
                  </a:cubicBezTo>
                  <a:cubicBezTo>
                    <a:pt x="0" y="460"/>
                    <a:pt x="329" y="132"/>
                    <a:pt x="731" y="132"/>
                  </a:cubicBezTo>
                  <a:cubicBezTo>
                    <a:pt x="731" y="843"/>
                    <a:pt x="731" y="843"/>
                    <a:pt x="731" y="843"/>
                  </a:cubicBezTo>
                  <a:cubicBezTo>
                    <a:pt x="731" y="843"/>
                    <a:pt x="731" y="843"/>
                    <a:pt x="731" y="843"/>
                  </a:cubicBezTo>
                  <a:close/>
                  <a:moveTo>
                    <a:pt x="898" y="734"/>
                  </a:moveTo>
                  <a:cubicBezTo>
                    <a:pt x="1609" y="734"/>
                    <a:pt x="1609" y="734"/>
                    <a:pt x="1609" y="734"/>
                  </a:cubicBezTo>
                  <a:cubicBezTo>
                    <a:pt x="1609" y="331"/>
                    <a:pt x="1281" y="0"/>
                    <a:pt x="898" y="0"/>
                  </a:cubicBezTo>
                  <a:cubicBezTo>
                    <a:pt x="898" y="734"/>
                    <a:pt x="898" y="734"/>
                    <a:pt x="898" y="734"/>
                  </a:cubicBezTo>
                  <a:cubicBezTo>
                    <a:pt x="898" y="734"/>
                    <a:pt x="898" y="734"/>
                    <a:pt x="898" y="734"/>
                  </a:cubicBezTo>
                  <a:close/>
                </a:path>
              </a:pathLst>
            </a:custGeom>
            <a:solidFill>
              <a:srgbClr val="A32B0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DA3A074-2A06-47A3-A454-C75CA6E7D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7391" y="5363155"/>
              <a:ext cx="1714098" cy="195853"/>
            </a:xfrm>
            <a:custGeom>
              <a:avLst/>
              <a:gdLst>
                <a:gd name="T0" fmla="*/ 999 w 1094"/>
                <a:gd name="T1" fmla="*/ 0 h 125"/>
                <a:gd name="T2" fmla="*/ 76 w 1094"/>
                <a:gd name="T3" fmla="*/ 0 h 125"/>
                <a:gd name="T4" fmla="*/ 0 w 1094"/>
                <a:gd name="T5" fmla="*/ 125 h 125"/>
                <a:gd name="T6" fmla="*/ 1094 w 1094"/>
                <a:gd name="T7" fmla="*/ 125 h 125"/>
                <a:gd name="T8" fmla="*/ 999 w 1094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25">
                  <a:moveTo>
                    <a:pt x="999" y="0"/>
                  </a:moveTo>
                  <a:lnTo>
                    <a:pt x="76" y="0"/>
                  </a:lnTo>
                  <a:lnTo>
                    <a:pt x="0" y="125"/>
                  </a:lnTo>
                  <a:lnTo>
                    <a:pt x="1094" y="1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638BE805-0D4B-43C3-9C4E-4E1524E8E7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7391" y="5559005"/>
              <a:ext cx="1714098" cy="5640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64750D7E-3A5F-4EC8-823D-BE4F5F5F4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374" y="2851546"/>
              <a:ext cx="3462665" cy="2065065"/>
            </a:xfrm>
            <a:custGeom>
              <a:avLst/>
              <a:gdLst>
                <a:gd name="T0" fmla="*/ 1042 w 1042"/>
                <a:gd name="T1" fmla="*/ 587 h 621"/>
                <a:gd name="T2" fmla="*/ 1008 w 1042"/>
                <a:gd name="T3" fmla="*/ 621 h 621"/>
                <a:gd name="T4" fmla="*/ 34 w 1042"/>
                <a:gd name="T5" fmla="*/ 621 h 621"/>
                <a:gd name="T6" fmla="*/ 0 w 1042"/>
                <a:gd name="T7" fmla="*/ 587 h 621"/>
                <a:gd name="T8" fmla="*/ 0 w 1042"/>
                <a:gd name="T9" fmla="*/ 34 h 621"/>
                <a:gd name="T10" fmla="*/ 34 w 1042"/>
                <a:gd name="T11" fmla="*/ 0 h 621"/>
                <a:gd name="T12" fmla="*/ 1008 w 1042"/>
                <a:gd name="T13" fmla="*/ 0 h 621"/>
                <a:gd name="T14" fmla="*/ 1042 w 1042"/>
                <a:gd name="T15" fmla="*/ 34 h 621"/>
                <a:gd name="T16" fmla="*/ 1042 w 1042"/>
                <a:gd name="T17" fmla="*/ 587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621">
                  <a:moveTo>
                    <a:pt x="1042" y="587"/>
                  </a:moveTo>
                  <a:cubicBezTo>
                    <a:pt x="1042" y="606"/>
                    <a:pt x="1027" y="621"/>
                    <a:pt x="1008" y="621"/>
                  </a:cubicBezTo>
                  <a:cubicBezTo>
                    <a:pt x="34" y="621"/>
                    <a:pt x="34" y="621"/>
                    <a:pt x="34" y="621"/>
                  </a:cubicBezTo>
                  <a:cubicBezTo>
                    <a:pt x="15" y="621"/>
                    <a:pt x="0" y="606"/>
                    <a:pt x="0" y="58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08" y="0"/>
                    <a:pt x="1008" y="0"/>
                    <a:pt x="1008" y="0"/>
                  </a:cubicBezTo>
                  <a:cubicBezTo>
                    <a:pt x="1027" y="0"/>
                    <a:pt x="1042" y="15"/>
                    <a:pt x="1042" y="34"/>
                  </a:cubicBezTo>
                  <a:lnTo>
                    <a:pt x="1042" y="5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912486A9-6C50-4FC1-BE3B-61A956D0E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5685" y="4910344"/>
              <a:ext cx="444976" cy="542119"/>
            </a:xfrm>
            <a:custGeom>
              <a:avLst/>
              <a:gdLst>
                <a:gd name="T0" fmla="*/ 94 w 134"/>
                <a:gd name="T1" fmla="*/ 0 h 163"/>
                <a:gd name="T2" fmla="*/ 99 w 134"/>
                <a:gd name="T3" fmla="*/ 17 h 163"/>
                <a:gd name="T4" fmla="*/ 67 w 134"/>
                <a:gd name="T5" fmla="*/ 49 h 163"/>
                <a:gd name="T6" fmla="*/ 35 w 134"/>
                <a:gd name="T7" fmla="*/ 17 h 163"/>
                <a:gd name="T8" fmla="*/ 40 w 134"/>
                <a:gd name="T9" fmla="*/ 0 h 163"/>
                <a:gd name="T10" fmla="*/ 0 w 134"/>
                <a:gd name="T11" fmla="*/ 0 h 163"/>
                <a:gd name="T12" fmla="*/ 0 w 134"/>
                <a:gd name="T13" fmla="*/ 163 h 163"/>
                <a:gd name="T14" fmla="*/ 134 w 134"/>
                <a:gd name="T15" fmla="*/ 163 h 163"/>
                <a:gd name="T16" fmla="*/ 134 w 134"/>
                <a:gd name="T17" fmla="*/ 0 h 163"/>
                <a:gd name="T18" fmla="*/ 94 w 134"/>
                <a:gd name="T1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63">
                  <a:moveTo>
                    <a:pt x="94" y="0"/>
                  </a:moveTo>
                  <a:cubicBezTo>
                    <a:pt x="97" y="5"/>
                    <a:pt x="99" y="11"/>
                    <a:pt x="99" y="17"/>
                  </a:cubicBezTo>
                  <a:cubicBezTo>
                    <a:pt x="99" y="35"/>
                    <a:pt x="84" y="49"/>
                    <a:pt x="67" y="49"/>
                  </a:cubicBezTo>
                  <a:cubicBezTo>
                    <a:pt x="49" y="49"/>
                    <a:pt x="35" y="35"/>
                    <a:pt x="35" y="17"/>
                  </a:cubicBezTo>
                  <a:cubicBezTo>
                    <a:pt x="35" y="11"/>
                    <a:pt x="37" y="5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4BA1935F-DADA-407B-9BF9-0A0AA58B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516" y="2945555"/>
              <a:ext cx="3255845" cy="1798705"/>
            </a:xfrm>
            <a:custGeom>
              <a:avLst/>
              <a:gdLst>
                <a:gd name="T0" fmla="*/ 980 w 980"/>
                <a:gd name="T1" fmla="*/ 527 h 541"/>
                <a:gd name="T2" fmla="*/ 966 w 980"/>
                <a:gd name="T3" fmla="*/ 541 h 541"/>
                <a:gd name="T4" fmla="*/ 14 w 980"/>
                <a:gd name="T5" fmla="*/ 541 h 541"/>
                <a:gd name="T6" fmla="*/ 0 w 980"/>
                <a:gd name="T7" fmla="*/ 527 h 541"/>
                <a:gd name="T8" fmla="*/ 0 w 980"/>
                <a:gd name="T9" fmla="*/ 14 h 541"/>
                <a:gd name="T10" fmla="*/ 14 w 980"/>
                <a:gd name="T11" fmla="*/ 0 h 541"/>
                <a:gd name="T12" fmla="*/ 966 w 980"/>
                <a:gd name="T13" fmla="*/ 0 h 541"/>
                <a:gd name="T14" fmla="*/ 980 w 980"/>
                <a:gd name="T15" fmla="*/ 14 h 541"/>
                <a:gd name="T16" fmla="*/ 980 w 980"/>
                <a:gd name="T17" fmla="*/ 527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541">
                  <a:moveTo>
                    <a:pt x="980" y="527"/>
                  </a:moveTo>
                  <a:cubicBezTo>
                    <a:pt x="980" y="535"/>
                    <a:pt x="974" y="541"/>
                    <a:pt x="966" y="541"/>
                  </a:cubicBezTo>
                  <a:cubicBezTo>
                    <a:pt x="14" y="541"/>
                    <a:pt x="14" y="541"/>
                    <a:pt x="14" y="541"/>
                  </a:cubicBezTo>
                  <a:cubicBezTo>
                    <a:pt x="6" y="541"/>
                    <a:pt x="0" y="535"/>
                    <a:pt x="0" y="52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966" y="0"/>
                    <a:pt x="966" y="0"/>
                    <a:pt x="966" y="0"/>
                  </a:cubicBezTo>
                  <a:cubicBezTo>
                    <a:pt x="974" y="0"/>
                    <a:pt x="980" y="6"/>
                    <a:pt x="980" y="14"/>
                  </a:cubicBezTo>
                  <a:lnTo>
                    <a:pt x="980" y="52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9AE93DC1-3338-4BEB-A8E6-0F46EF418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374" y="3051647"/>
              <a:ext cx="3064658" cy="1586528"/>
            </a:xfrm>
            <a:prstGeom prst="rect">
              <a:avLst/>
            </a:prstGeom>
            <a:solidFill>
              <a:srgbClr val="217346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3DAC74DC-4AE4-4714-8573-6BB21C714E2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1267533" y="3182438"/>
              <a:ext cx="1321583" cy="1325610"/>
            </a:xfrm>
            <a:custGeom>
              <a:avLst/>
              <a:gdLst>
                <a:gd name="T0" fmla="*/ 367 w 414"/>
                <a:gd name="T1" fmla="*/ 274 h 415"/>
                <a:gd name="T2" fmla="*/ 301 w 414"/>
                <a:gd name="T3" fmla="*/ 189 h 415"/>
                <a:gd name="T4" fmla="*/ 367 w 414"/>
                <a:gd name="T5" fmla="*/ 189 h 415"/>
                <a:gd name="T6" fmla="*/ 301 w 414"/>
                <a:gd name="T7" fmla="*/ 326 h 415"/>
                <a:gd name="T8" fmla="*/ 301 w 414"/>
                <a:gd name="T9" fmla="*/ 293 h 415"/>
                <a:gd name="T10" fmla="*/ 367 w 414"/>
                <a:gd name="T11" fmla="*/ 170 h 415"/>
                <a:gd name="T12" fmla="*/ 301 w 414"/>
                <a:gd name="T13" fmla="*/ 85 h 415"/>
                <a:gd name="T14" fmla="*/ 367 w 414"/>
                <a:gd name="T15" fmla="*/ 85 h 415"/>
                <a:gd name="T16" fmla="*/ 367 w 414"/>
                <a:gd name="T17" fmla="*/ 326 h 415"/>
                <a:gd name="T18" fmla="*/ 301 w 414"/>
                <a:gd name="T19" fmla="*/ 326 h 415"/>
                <a:gd name="T20" fmla="*/ 367 w 414"/>
                <a:gd name="T21" fmla="*/ 241 h 415"/>
                <a:gd name="T22" fmla="*/ 301 w 414"/>
                <a:gd name="T23" fmla="*/ 222 h 415"/>
                <a:gd name="T24" fmla="*/ 301 w 414"/>
                <a:gd name="T25" fmla="*/ 189 h 415"/>
                <a:gd name="T26" fmla="*/ 367 w 414"/>
                <a:gd name="T27" fmla="*/ 170 h 415"/>
                <a:gd name="T28" fmla="*/ 301 w 414"/>
                <a:gd name="T29" fmla="*/ 170 h 415"/>
                <a:gd name="T30" fmla="*/ 367 w 414"/>
                <a:gd name="T31" fmla="*/ 118 h 415"/>
                <a:gd name="T32" fmla="*/ 400 w 414"/>
                <a:gd name="T33" fmla="*/ 42 h 415"/>
                <a:gd name="T34" fmla="*/ 0 w 414"/>
                <a:gd name="T35" fmla="*/ 42 h 415"/>
                <a:gd name="T36" fmla="*/ 245 w 414"/>
                <a:gd name="T37" fmla="*/ 368 h 415"/>
                <a:gd name="T38" fmla="*/ 414 w 414"/>
                <a:gd name="T39" fmla="*/ 56 h 415"/>
                <a:gd name="T40" fmla="*/ 118 w 414"/>
                <a:gd name="T41" fmla="*/ 232 h 415"/>
                <a:gd name="T42" fmla="*/ 117 w 414"/>
                <a:gd name="T43" fmla="*/ 225 h 415"/>
                <a:gd name="T44" fmla="*/ 114 w 414"/>
                <a:gd name="T45" fmla="*/ 224 h 415"/>
                <a:gd name="T46" fmla="*/ 112 w 414"/>
                <a:gd name="T47" fmla="*/ 232 h 415"/>
                <a:gd name="T48" fmla="*/ 98 w 414"/>
                <a:gd name="T49" fmla="*/ 206 h 415"/>
                <a:gd name="T50" fmla="*/ 113 w 414"/>
                <a:gd name="T51" fmla="*/ 176 h 415"/>
                <a:gd name="T52" fmla="*/ 116 w 414"/>
                <a:gd name="T53" fmla="*/ 185 h 415"/>
                <a:gd name="T54" fmla="*/ 118 w 414"/>
                <a:gd name="T55" fmla="*/ 186 h 415"/>
                <a:gd name="T56" fmla="*/ 120 w 414"/>
                <a:gd name="T57" fmla="*/ 176 h 415"/>
                <a:gd name="T58" fmla="*/ 134 w 414"/>
                <a:gd name="T59" fmla="*/ 205 h 415"/>
                <a:gd name="T60" fmla="*/ 400 w 414"/>
                <a:gd name="T61" fmla="*/ 354 h 415"/>
                <a:gd name="T62" fmla="*/ 282 w 414"/>
                <a:gd name="T63" fmla="*/ 326 h 415"/>
                <a:gd name="T64" fmla="*/ 245 w 414"/>
                <a:gd name="T65" fmla="*/ 274 h 415"/>
                <a:gd name="T66" fmla="*/ 245 w 414"/>
                <a:gd name="T67" fmla="*/ 241 h 415"/>
                <a:gd name="T68" fmla="*/ 282 w 414"/>
                <a:gd name="T69" fmla="*/ 189 h 415"/>
                <a:gd name="T70" fmla="*/ 282 w 414"/>
                <a:gd name="T71" fmla="*/ 170 h 415"/>
                <a:gd name="T72" fmla="*/ 245 w 414"/>
                <a:gd name="T73" fmla="*/ 118 h 415"/>
                <a:gd name="T74" fmla="*/ 245 w 414"/>
                <a:gd name="T75" fmla="*/ 85 h 415"/>
                <a:gd name="T76" fmla="*/ 400 w 414"/>
                <a:gd name="T77" fmla="*/ 354 h 415"/>
                <a:gd name="T78" fmla="*/ 301 w 414"/>
                <a:gd name="T79" fmla="*/ 326 h 415"/>
                <a:gd name="T80" fmla="*/ 367 w 414"/>
                <a:gd name="T81" fmla="*/ 241 h 415"/>
                <a:gd name="T82" fmla="*/ 367 w 414"/>
                <a:gd name="T83" fmla="*/ 274 h 415"/>
                <a:gd name="T84" fmla="*/ 301 w 414"/>
                <a:gd name="T85" fmla="*/ 189 h 415"/>
                <a:gd name="T86" fmla="*/ 367 w 414"/>
                <a:gd name="T87" fmla="*/ 189 h 415"/>
                <a:gd name="T88" fmla="*/ 301 w 414"/>
                <a:gd name="T89" fmla="*/ 170 h 415"/>
                <a:gd name="T90" fmla="*/ 367 w 414"/>
                <a:gd name="T91" fmla="*/ 85 h 415"/>
                <a:gd name="T92" fmla="*/ 367 w 414"/>
                <a:gd name="T93" fmla="*/ 1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4" h="415">
                  <a:moveTo>
                    <a:pt x="301" y="241"/>
                  </a:move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lnTo>
                    <a:pt x="301" y="241"/>
                  </a:lnTo>
                  <a:close/>
                  <a:moveTo>
                    <a:pt x="301" y="189"/>
                  </a:move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lnTo>
                    <a:pt x="301" y="189"/>
                  </a:lnTo>
                  <a:close/>
                  <a:moveTo>
                    <a:pt x="301" y="293"/>
                  </a:move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lnTo>
                    <a:pt x="301" y="293"/>
                  </a:lnTo>
                  <a:close/>
                  <a:moveTo>
                    <a:pt x="301" y="137"/>
                  </a:move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lnTo>
                    <a:pt x="301" y="137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301" y="326"/>
                  </a:moveTo>
                  <a:cubicBezTo>
                    <a:pt x="367" y="326"/>
                    <a:pt x="367" y="326"/>
                    <a:pt x="367" y="326"/>
                  </a:cubicBezTo>
                  <a:cubicBezTo>
                    <a:pt x="367" y="293"/>
                    <a:pt x="367" y="293"/>
                    <a:pt x="367" y="293"/>
                  </a:cubicBezTo>
                  <a:cubicBezTo>
                    <a:pt x="301" y="293"/>
                    <a:pt x="301" y="293"/>
                    <a:pt x="301" y="293"/>
                  </a:cubicBezTo>
                  <a:lnTo>
                    <a:pt x="301" y="326"/>
                  </a:lnTo>
                  <a:close/>
                  <a:moveTo>
                    <a:pt x="301" y="274"/>
                  </a:moveTo>
                  <a:cubicBezTo>
                    <a:pt x="367" y="274"/>
                    <a:pt x="367" y="274"/>
                    <a:pt x="367" y="274"/>
                  </a:cubicBezTo>
                  <a:cubicBezTo>
                    <a:pt x="367" y="241"/>
                    <a:pt x="367" y="241"/>
                    <a:pt x="367" y="241"/>
                  </a:cubicBezTo>
                  <a:cubicBezTo>
                    <a:pt x="301" y="241"/>
                    <a:pt x="301" y="241"/>
                    <a:pt x="301" y="241"/>
                  </a:cubicBezTo>
                  <a:lnTo>
                    <a:pt x="301" y="274"/>
                  </a:lnTo>
                  <a:close/>
                  <a:moveTo>
                    <a:pt x="301" y="222"/>
                  </a:moveTo>
                  <a:cubicBezTo>
                    <a:pt x="367" y="222"/>
                    <a:pt x="367" y="222"/>
                    <a:pt x="367" y="222"/>
                  </a:cubicBezTo>
                  <a:cubicBezTo>
                    <a:pt x="367" y="189"/>
                    <a:pt x="367" y="189"/>
                    <a:pt x="367" y="189"/>
                  </a:cubicBezTo>
                  <a:cubicBezTo>
                    <a:pt x="301" y="189"/>
                    <a:pt x="301" y="189"/>
                    <a:pt x="301" y="189"/>
                  </a:cubicBezTo>
                  <a:lnTo>
                    <a:pt x="301" y="222"/>
                  </a:lnTo>
                  <a:close/>
                  <a:moveTo>
                    <a:pt x="301" y="170"/>
                  </a:moveTo>
                  <a:cubicBezTo>
                    <a:pt x="367" y="170"/>
                    <a:pt x="367" y="170"/>
                    <a:pt x="367" y="170"/>
                  </a:cubicBezTo>
                  <a:cubicBezTo>
                    <a:pt x="367" y="137"/>
                    <a:pt x="367" y="137"/>
                    <a:pt x="367" y="137"/>
                  </a:cubicBezTo>
                  <a:cubicBezTo>
                    <a:pt x="301" y="137"/>
                    <a:pt x="301" y="137"/>
                    <a:pt x="301" y="137"/>
                  </a:cubicBezTo>
                  <a:lnTo>
                    <a:pt x="301" y="170"/>
                  </a:lnTo>
                  <a:close/>
                  <a:moveTo>
                    <a:pt x="301" y="85"/>
                  </a:move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cubicBezTo>
                    <a:pt x="367" y="85"/>
                    <a:pt x="367" y="85"/>
                    <a:pt x="367" y="85"/>
                  </a:cubicBezTo>
                  <a:lnTo>
                    <a:pt x="301" y="85"/>
                  </a:lnTo>
                  <a:close/>
                  <a:moveTo>
                    <a:pt x="400" y="42"/>
                  </a:moveTo>
                  <a:cubicBezTo>
                    <a:pt x="245" y="42"/>
                    <a:pt x="245" y="42"/>
                    <a:pt x="245" y="42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5" y="415"/>
                    <a:pt x="245" y="415"/>
                    <a:pt x="245" y="415"/>
                  </a:cubicBezTo>
                  <a:cubicBezTo>
                    <a:pt x="245" y="368"/>
                    <a:pt x="245" y="368"/>
                    <a:pt x="245" y="368"/>
                  </a:cubicBezTo>
                  <a:cubicBezTo>
                    <a:pt x="401" y="368"/>
                    <a:pt x="401" y="368"/>
                    <a:pt x="401" y="368"/>
                  </a:cubicBezTo>
                  <a:cubicBezTo>
                    <a:pt x="410" y="368"/>
                    <a:pt x="414" y="362"/>
                    <a:pt x="414" y="354"/>
                  </a:cubicBezTo>
                  <a:cubicBezTo>
                    <a:pt x="414" y="56"/>
                    <a:pt x="414" y="56"/>
                    <a:pt x="414" y="56"/>
                  </a:cubicBezTo>
                  <a:cubicBezTo>
                    <a:pt x="414" y="49"/>
                    <a:pt x="408" y="42"/>
                    <a:pt x="400" y="42"/>
                  </a:cubicBezTo>
                  <a:close/>
                  <a:moveTo>
                    <a:pt x="139" y="282"/>
                  </a:moveTo>
                  <a:cubicBezTo>
                    <a:pt x="118" y="232"/>
                    <a:pt x="118" y="232"/>
                    <a:pt x="118" y="232"/>
                  </a:cubicBezTo>
                  <a:cubicBezTo>
                    <a:pt x="118" y="231"/>
                    <a:pt x="118" y="231"/>
                    <a:pt x="118" y="230"/>
                  </a:cubicBezTo>
                  <a:cubicBezTo>
                    <a:pt x="117" y="230"/>
                    <a:pt x="117" y="229"/>
                    <a:pt x="117" y="229"/>
                  </a:cubicBezTo>
                  <a:cubicBezTo>
                    <a:pt x="117" y="228"/>
                    <a:pt x="117" y="226"/>
                    <a:pt x="117" y="225"/>
                  </a:cubicBezTo>
                  <a:cubicBezTo>
                    <a:pt x="116" y="224"/>
                    <a:pt x="116" y="223"/>
                    <a:pt x="116" y="222"/>
                  </a:cubicBezTo>
                  <a:cubicBezTo>
                    <a:pt x="116" y="222"/>
                    <a:pt x="116" y="222"/>
                    <a:pt x="116" y="222"/>
                  </a:cubicBezTo>
                  <a:cubicBezTo>
                    <a:pt x="116" y="223"/>
                    <a:pt x="114" y="223"/>
                    <a:pt x="114" y="224"/>
                  </a:cubicBezTo>
                  <a:cubicBezTo>
                    <a:pt x="114" y="224"/>
                    <a:pt x="114" y="225"/>
                    <a:pt x="114" y="226"/>
                  </a:cubicBezTo>
                  <a:cubicBezTo>
                    <a:pt x="114" y="228"/>
                    <a:pt x="113" y="228"/>
                    <a:pt x="113" y="229"/>
                  </a:cubicBezTo>
                  <a:cubicBezTo>
                    <a:pt x="113" y="230"/>
                    <a:pt x="113" y="231"/>
                    <a:pt x="112" y="232"/>
                  </a:cubicBezTo>
                  <a:cubicBezTo>
                    <a:pt x="92" y="280"/>
                    <a:pt x="92" y="280"/>
                    <a:pt x="92" y="280"/>
                  </a:cubicBezTo>
                  <a:cubicBezTo>
                    <a:pt x="61" y="277"/>
                    <a:pt x="61" y="277"/>
                    <a:pt x="61" y="277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95" y="132"/>
                    <a:pt x="95" y="132"/>
                    <a:pt x="95" y="132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77"/>
                    <a:pt x="113" y="178"/>
                    <a:pt x="114" y="179"/>
                  </a:cubicBezTo>
                  <a:cubicBezTo>
                    <a:pt x="114" y="179"/>
                    <a:pt x="114" y="180"/>
                    <a:pt x="114" y="182"/>
                  </a:cubicBezTo>
                  <a:cubicBezTo>
                    <a:pt x="116" y="183"/>
                    <a:pt x="116" y="184"/>
                    <a:pt x="116" y="185"/>
                  </a:cubicBezTo>
                  <a:cubicBezTo>
                    <a:pt x="116" y="186"/>
                    <a:pt x="116" y="187"/>
                    <a:pt x="117" y="189"/>
                  </a:cubicBezTo>
                  <a:cubicBezTo>
                    <a:pt x="117" y="189"/>
                    <a:pt x="117" y="189"/>
                    <a:pt x="117" y="189"/>
                  </a:cubicBezTo>
                  <a:cubicBezTo>
                    <a:pt x="117" y="187"/>
                    <a:pt x="117" y="187"/>
                    <a:pt x="118" y="186"/>
                  </a:cubicBezTo>
                  <a:cubicBezTo>
                    <a:pt x="118" y="185"/>
                    <a:pt x="118" y="184"/>
                    <a:pt x="118" y="183"/>
                  </a:cubicBezTo>
                  <a:cubicBezTo>
                    <a:pt x="118" y="182"/>
                    <a:pt x="119" y="180"/>
                    <a:pt x="119" y="179"/>
                  </a:cubicBezTo>
                  <a:cubicBezTo>
                    <a:pt x="119" y="178"/>
                    <a:pt x="120" y="177"/>
                    <a:pt x="120" y="176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72" y="127"/>
                    <a:pt x="172" y="127"/>
                    <a:pt x="172" y="127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73" y="284"/>
                    <a:pt x="173" y="284"/>
                    <a:pt x="173" y="284"/>
                  </a:cubicBezTo>
                  <a:lnTo>
                    <a:pt x="139" y="282"/>
                  </a:lnTo>
                  <a:close/>
                  <a:moveTo>
                    <a:pt x="400" y="354"/>
                  </a:moveTo>
                  <a:cubicBezTo>
                    <a:pt x="245" y="354"/>
                    <a:pt x="245" y="354"/>
                    <a:pt x="245" y="35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82" y="326"/>
                    <a:pt x="282" y="326"/>
                    <a:pt x="282" y="326"/>
                  </a:cubicBezTo>
                  <a:cubicBezTo>
                    <a:pt x="282" y="293"/>
                    <a:pt x="282" y="293"/>
                    <a:pt x="282" y="293"/>
                  </a:cubicBezTo>
                  <a:cubicBezTo>
                    <a:pt x="245" y="293"/>
                    <a:pt x="245" y="293"/>
                    <a:pt x="245" y="293"/>
                  </a:cubicBezTo>
                  <a:cubicBezTo>
                    <a:pt x="245" y="274"/>
                    <a:pt x="245" y="274"/>
                    <a:pt x="245" y="274"/>
                  </a:cubicBezTo>
                  <a:cubicBezTo>
                    <a:pt x="282" y="274"/>
                    <a:pt x="282" y="274"/>
                    <a:pt x="282" y="274"/>
                  </a:cubicBezTo>
                  <a:cubicBezTo>
                    <a:pt x="282" y="241"/>
                    <a:pt x="282" y="241"/>
                    <a:pt x="282" y="241"/>
                  </a:cubicBezTo>
                  <a:cubicBezTo>
                    <a:pt x="245" y="241"/>
                    <a:pt x="245" y="241"/>
                    <a:pt x="245" y="241"/>
                  </a:cubicBezTo>
                  <a:cubicBezTo>
                    <a:pt x="245" y="222"/>
                    <a:pt x="245" y="222"/>
                    <a:pt x="245" y="222"/>
                  </a:cubicBezTo>
                  <a:cubicBezTo>
                    <a:pt x="282" y="222"/>
                    <a:pt x="282" y="222"/>
                    <a:pt x="282" y="222"/>
                  </a:cubicBezTo>
                  <a:cubicBezTo>
                    <a:pt x="282" y="189"/>
                    <a:pt x="282" y="189"/>
                    <a:pt x="282" y="189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37"/>
                    <a:pt x="282" y="137"/>
                    <a:pt x="282" y="137"/>
                  </a:cubicBezTo>
                  <a:cubicBezTo>
                    <a:pt x="245" y="137"/>
                    <a:pt x="245" y="137"/>
                    <a:pt x="245" y="137"/>
                  </a:cubicBezTo>
                  <a:cubicBezTo>
                    <a:pt x="245" y="118"/>
                    <a:pt x="245" y="118"/>
                    <a:pt x="245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85"/>
                    <a:pt x="282" y="85"/>
                    <a:pt x="282" y="85"/>
                  </a:cubicBezTo>
                  <a:cubicBezTo>
                    <a:pt x="245" y="85"/>
                    <a:pt x="245" y="85"/>
                    <a:pt x="245" y="85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400" y="56"/>
                    <a:pt x="400" y="56"/>
                    <a:pt x="400" y="56"/>
                  </a:cubicBezTo>
                  <a:lnTo>
                    <a:pt x="400" y="354"/>
                  </a:lnTo>
                  <a:close/>
                  <a:moveTo>
                    <a:pt x="367" y="293"/>
                  </a:moveTo>
                  <a:cubicBezTo>
                    <a:pt x="301" y="293"/>
                    <a:pt x="301" y="293"/>
                    <a:pt x="301" y="293"/>
                  </a:cubicBezTo>
                  <a:cubicBezTo>
                    <a:pt x="301" y="326"/>
                    <a:pt x="301" y="326"/>
                    <a:pt x="301" y="326"/>
                  </a:cubicBezTo>
                  <a:cubicBezTo>
                    <a:pt x="367" y="326"/>
                    <a:pt x="367" y="326"/>
                    <a:pt x="367" y="326"/>
                  </a:cubicBezTo>
                  <a:lnTo>
                    <a:pt x="367" y="293"/>
                  </a:lnTo>
                  <a:close/>
                  <a:moveTo>
                    <a:pt x="367" y="241"/>
                  </a:moveTo>
                  <a:cubicBezTo>
                    <a:pt x="301" y="241"/>
                    <a:pt x="301" y="241"/>
                    <a:pt x="301" y="241"/>
                  </a:cubicBezTo>
                  <a:cubicBezTo>
                    <a:pt x="301" y="274"/>
                    <a:pt x="301" y="274"/>
                    <a:pt x="301" y="274"/>
                  </a:cubicBezTo>
                  <a:cubicBezTo>
                    <a:pt x="367" y="274"/>
                    <a:pt x="367" y="274"/>
                    <a:pt x="367" y="274"/>
                  </a:cubicBezTo>
                  <a:lnTo>
                    <a:pt x="367" y="241"/>
                  </a:lnTo>
                  <a:close/>
                  <a:moveTo>
                    <a:pt x="367" y="189"/>
                  </a:moveTo>
                  <a:cubicBezTo>
                    <a:pt x="301" y="189"/>
                    <a:pt x="301" y="189"/>
                    <a:pt x="301" y="189"/>
                  </a:cubicBezTo>
                  <a:cubicBezTo>
                    <a:pt x="301" y="222"/>
                    <a:pt x="301" y="222"/>
                    <a:pt x="301" y="222"/>
                  </a:cubicBezTo>
                  <a:cubicBezTo>
                    <a:pt x="367" y="222"/>
                    <a:pt x="367" y="222"/>
                    <a:pt x="367" y="222"/>
                  </a:cubicBezTo>
                  <a:lnTo>
                    <a:pt x="367" y="189"/>
                  </a:lnTo>
                  <a:close/>
                  <a:moveTo>
                    <a:pt x="367" y="137"/>
                  </a:moveTo>
                  <a:cubicBezTo>
                    <a:pt x="301" y="137"/>
                    <a:pt x="301" y="137"/>
                    <a:pt x="301" y="137"/>
                  </a:cubicBezTo>
                  <a:cubicBezTo>
                    <a:pt x="301" y="170"/>
                    <a:pt x="301" y="170"/>
                    <a:pt x="301" y="170"/>
                  </a:cubicBezTo>
                  <a:cubicBezTo>
                    <a:pt x="367" y="170"/>
                    <a:pt x="367" y="170"/>
                    <a:pt x="367" y="170"/>
                  </a:cubicBezTo>
                  <a:lnTo>
                    <a:pt x="367" y="137"/>
                  </a:lnTo>
                  <a:close/>
                  <a:moveTo>
                    <a:pt x="367" y="85"/>
                  </a:moveTo>
                  <a:cubicBezTo>
                    <a:pt x="301" y="85"/>
                    <a:pt x="301" y="85"/>
                    <a:pt x="301" y="85"/>
                  </a:cubicBezTo>
                  <a:cubicBezTo>
                    <a:pt x="301" y="118"/>
                    <a:pt x="301" y="118"/>
                    <a:pt x="301" y="118"/>
                  </a:cubicBezTo>
                  <a:cubicBezTo>
                    <a:pt x="367" y="118"/>
                    <a:pt x="367" y="118"/>
                    <a:pt x="367" y="118"/>
                  </a:cubicBezTo>
                  <a:lnTo>
                    <a:pt x="367" y="85"/>
                  </a:lnTo>
                  <a:close/>
                </a:path>
              </a:pathLst>
            </a:custGeom>
            <a:solidFill>
              <a:srgbClr val="164E2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88B76CF-2481-441B-9892-8FC64669D5EF}"/>
                </a:ext>
              </a:extLst>
            </p:cNvPr>
            <p:cNvSpPr/>
            <p:nvPr/>
          </p:nvSpPr>
          <p:spPr>
            <a:xfrm>
              <a:off x="2677674" y="3437617"/>
              <a:ext cx="1376999" cy="948535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8E52194-5C29-4317-8699-C515462B6D6B}"/>
                </a:ext>
              </a:extLst>
            </p:cNvPr>
            <p:cNvSpPr/>
            <p:nvPr/>
          </p:nvSpPr>
          <p:spPr>
            <a:xfrm>
              <a:off x="2677674" y="3304333"/>
              <a:ext cx="1376999" cy="146898"/>
            </a:xfrm>
            <a:prstGeom prst="rect">
              <a:avLst/>
            </a:prstGeom>
            <a:solidFill>
              <a:srgbClr val="217346"/>
            </a:solidFill>
            <a:ln w="22225">
              <a:solidFill>
                <a:srgbClr val="164E2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AA77263-6CD6-411D-A978-63099492C6AB}"/>
                </a:ext>
              </a:extLst>
            </p:cNvPr>
            <p:cNvGrpSpPr/>
            <p:nvPr/>
          </p:nvGrpSpPr>
          <p:grpSpPr>
            <a:xfrm>
              <a:off x="2786888" y="3533161"/>
              <a:ext cx="1165218" cy="775768"/>
              <a:chOff x="1536522" y="2097832"/>
              <a:chExt cx="830830" cy="553142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C145966-A2DE-4234-B278-D09FC80F2004}"/>
                  </a:ext>
                </a:extLst>
              </p:cNvPr>
              <p:cNvSpPr/>
              <p:nvPr/>
            </p:nvSpPr>
            <p:spPr bwMode="auto">
              <a:xfrm>
                <a:off x="224447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C73E0BF-057C-4665-86AC-FE59F2BA7C69}"/>
                  </a:ext>
                </a:extLst>
              </p:cNvPr>
              <p:cNvSpPr/>
              <p:nvPr/>
            </p:nvSpPr>
            <p:spPr bwMode="auto">
              <a:xfrm>
                <a:off x="224447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2EC0B69B-E0B9-4E56-9570-8CA687DF31C0}"/>
                  </a:ext>
                </a:extLst>
              </p:cNvPr>
              <p:cNvSpPr/>
              <p:nvPr/>
            </p:nvSpPr>
            <p:spPr bwMode="auto">
              <a:xfrm>
                <a:off x="224447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5484D46-FCCC-4AF9-B439-31B2F0B1B3B3}"/>
                  </a:ext>
                </a:extLst>
              </p:cNvPr>
              <p:cNvSpPr/>
              <p:nvPr/>
            </p:nvSpPr>
            <p:spPr bwMode="auto">
              <a:xfrm>
                <a:off x="2244476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0D7CA97-7122-4804-9CA2-A966FB0357A7}"/>
                  </a:ext>
                </a:extLst>
              </p:cNvPr>
              <p:cNvSpPr/>
              <p:nvPr/>
            </p:nvSpPr>
            <p:spPr bwMode="auto">
              <a:xfrm>
                <a:off x="2244476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237DEFD-5155-410C-8B6B-21672FF11AED}"/>
                  </a:ext>
                </a:extLst>
              </p:cNvPr>
              <p:cNvSpPr/>
              <p:nvPr/>
            </p:nvSpPr>
            <p:spPr bwMode="auto">
              <a:xfrm>
                <a:off x="224447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C20A1FB-786B-4442-A0E6-0D1DB77B93D6}"/>
                  </a:ext>
                </a:extLst>
              </p:cNvPr>
              <p:cNvSpPr/>
              <p:nvPr/>
            </p:nvSpPr>
            <p:spPr bwMode="auto">
              <a:xfrm>
                <a:off x="1890498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AE9AEAF9-673F-409F-A90A-3B2AD3333A7F}"/>
                  </a:ext>
                </a:extLst>
              </p:cNvPr>
              <p:cNvSpPr/>
              <p:nvPr/>
            </p:nvSpPr>
            <p:spPr bwMode="auto">
              <a:xfrm>
                <a:off x="1890498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AFEB288-138A-4750-B269-6A447A850180}"/>
                  </a:ext>
                </a:extLst>
              </p:cNvPr>
              <p:cNvSpPr/>
              <p:nvPr/>
            </p:nvSpPr>
            <p:spPr bwMode="auto">
              <a:xfrm>
                <a:off x="1890498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1F239CAE-474A-448F-A202-7097CDBF1749}"/>
                  </a:ext>
                </a:extLst>
              </p:cNvPr>
              <p:cNvSpPr/>
              <p:nvPr/>
            </p:nvSpPr>
            <p:spPr bwMode="auto">
              <a:xfrm>
                <a:off x="1890498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35FD42D-F696-4E67-808B-B84C239FDBF6}"/>
                  </a:ext>
                </a:extLst>
              </p:cNvPr>
              <p:cNvSpPr/>
              <p:nvPr/>
            </p:nvSpPr>
            <p:spPr bwMode="auto">
              <a:xfrm>
                <a:off x="1890498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AAAC407-8D8F-47C6-900D-C3894C2D9FB4}"/>
                  </a:ext>
                </a:extLst>
              </p:cNvPr>
              <p:cNvSpPr/>
              <p:nvPr/>
            </p:nvSpPr>
            <p:spPr bwMode="auto">
              <a:xfrm>
                <a:off x="1890498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F0029DF4-C2B5-4802-9C73-25E1185717AC}"/>
                  </a:ext>
                </a:extLst>
              </p:cNvPr>
              <p:cNvSpPr/>
              <p:nvPr/>
            </p:nvSpPr>
            <p:spPr bwMode="auto">
              <a:xfrm>
                <a:off x="2067486" y="2097832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24010A4-5DD6-4727-92A9-8FB5E63E9DE0}"/>
                  </a:ext>
                </a:extLst>
              </p:cNvPr>
              <p:cNvSpPr/>
              <p:nvPr/>
            </p:nvSpPr>
            <p:spPr bwMode="auto">
              <a:xfrm>
                <a:off x="2067486" y="2195125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E5368F5-EAC6-464C-8630-476ED200CAB8}"/>
                  </a:ext>
                </a:extLst>
              </p:cNvPr>
              <p:cNvSpPr/>
              <p:nvPr/>
            </p:nvSpPr>
            <p:spPr bwMode="auto">
              <a:xfrm>
                <a:off x="2067486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889012A9-0D4B-4FEA-8D65-0FF2DC58030C}"/>
                  </a:ext>
                </a:extLst>
              </p:cNvPr>
              <p:cNvSpPr/>
              <p:nvPr/>
            </p:nvSpPr>
            <p:spPr bwMode="auto">
              <a:xfrm>
                <a:off x="2067486" y="2389711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E38CF79-3155-403D-B3F7-862D69A1F30D}"/>
                  </a:ext>
                </a:extLst>
              </p:cNvPr>
              <p:cNvSpPr/>
              <p:nvPr/>
            </p:nvSpPr>
            <p:spPr bwMode="auto">
              <a:xfrm>
                <a:off x="2067486" y="2487004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76EB51CF-8D93-4EC8-BD81-A340279EF69F}"/>
                  </a:ext>
                </a:extLst>
              </p:cNvPr>
              <p:cNvSpPr/>
              <p:nvPr/>
            </p:nvSpPr>
            <p:spPr bwMode="auto">
              <a:xfrm>
                <a:off x="2067486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CACFE02-CBEF-4B12-80DB-6BC4C65A60AE}"/>
                  </a:ext>
                </a:extLst>
              </p:cNvPr>
              <p:cNvSpPr/>
              <p:nvPr/>
            </p:nvSpPr>
            <p:spPr bwMode="auto">
              <a:xfrm>
                <a:off x="1713510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38336A6-44DC-4A44-A1A9-464B7E15F6E8}"/>
                  </a:ext>
                </a:extLst>
              </p:cNvPr>
              <p:cNvSpPr/>
              <p:nvPr/>
            </p:nvSpPr>
            <p:spPr bwMode="auto">
              <a:xfrm>
                <a:off x="1713510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D136134-826A-4D61-9394-EDB464F130B8}"/>
                  </a:ext>
                </a:extLst>
              </p:cNvPr>
              <p:cNvSpPr/>
              <p:nvPr/>
            </p:nvSpPr>
            <p:spPr bwMode="auto">
              <a:xfrm>
                <a:off x="1713510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8C3F053-0DDD-4799-81E0-62BDB3562C1B}"/>
                  </a:ext>
                </a:extLst>
              </p:cNvPr>
              <p:cNvSpPr/>
              <p:nvPr/>
            </p:nvSpPr>
            <p:spPr bwMode="auto">
              <a:xfrm>
                <a:off x="1713510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C1C394A-B469-4E27-B83E-14C09DBA27AB}"/>
                  </a:ext>
                </a:extLst>
              </p:cNvPr>
              <p:cNvSpPr/>
              <p:nvPr/>
            </p:nvSpPr>
            <p:spPr bwMode="auto">
              <a:xfrm>
                <a:off x="1713510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57E8779-6B55-4D1A-A138-CA13086787B2}"/>
                  </a:ext>
                </a:extLst>
              </p:cNvPr>
              <p:cNvSpPr/>
              <p:nvPr/>
            </p:nvSpPr>
            <p:spPr bwMode="auto">
              <a:xfrm>
                <a:off x="1713510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ED251E9-8409-4050-B4FF-C0B64648DA65}"/>
                  </a:ext>
                </a:extLst>
              </p:cNvPr>
              <p:cNvSpPr/>
              <p:nvPr/>
            </p:nvSpPr>
            <p:spPr bwMode="auto">
              <a:xfrm>
                <a:off x="1536522" y="2097832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E3B1FC0-4EF6-4231-8AE0-57354B348B45}"/>
                  </a:ext>
                </a:extLst>
              </p:cNvPr>
              <p:cNvSpPr/>
              <p:nvPr/>
            </p:nvSpPr>
            <p:spPr bwMode="auto">
              <a:xfrm>
                <a:off x="1536522" y="2195125"/>
                <a:ext cx="122876" cy="66675"/>
              </a:xfrm>
              <a:prstGeom prst="rect">
                <a:avLst/>
              </a:prstGeom>
              <a:solidFill>
                <a:srgbClr val="21734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77EF858-B54A-4107-B8C4-4EA8772FE05F}"/>
                  </a:ext>
                </a:extLst>
              </p:cNvPr>
              <p:cNvSpPr/>
              <p:nvPr/>
            </p:nvSpPr>
            <p:spPr bwMode="auto">
              <a:xfrm>
                <a:off x="1536522" y="2292418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C9462A4-8B15-4662-82A5-6AA2B3797D01}"/>
                  </a:ext>
                </a:extLst>
              </p:cNvPr>
              <p:cNvSpPr/>
              <p:nvPr/>
            </p:nvSpPr>
            <p:spPr bwMode="auto">
              <a:xfrm>
                <a:off x="1536522" y="2389711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BE341A9-23F8-4F5B-83A2-813A7E651023}"/>
                  </a:ext>
                </a:extLst>
              </p:cNvPr>
              <p:cNvSpPr/>
              <p:nvPr/>
            </p:nvSpPr>
            <p:spPr bwMode="auto">
              <a:xfrm>
                <a:off x="1536522" y="2487004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5A58FBD0-6D19-4510-BC7E-BDAF197C155B}"/>
                  </a:ext>
                </a:extLst>
              </p:cNvPr>
              <p:cNvSpPr/>
              <p:nvPr/>
            </p:nvSpPr>
            <p:spPr bwMode="auto">
              <a:xfrm>
                <a:off x="1536522" y="2584299"/>
                <a:ext cx="122876" cy="66675"/>
              </a:xfrm>
              <a:prstGeom prst="rect">
                <a:avLst/>
              </a:prstGeom>
              <a:solidFill>
                <a:srgbClr val="164E2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9" name="AutoShape 3">
              <a:extLst>
                <a:ext uri="{FF2B5EF4-FFF2-40B4-BE49-F238E27FC236}">
                  <a16:creationId xmlns:a16="http://schemas.microsoft.com/office/drawing/2014/main" id="{38035752-AC3D-40EC-A4C5-71A3604A48B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67063" y="4056991"/>
              <a:ext cx="2750769" cy="1558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51220D0D-63C6-401B-A1A9-9066A231B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0125" y="4040256"/>
              <a:ext cx="2098115" cy="144964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61" name="Oval 6">
              <a:extLst>
                <a:ext uri="{FF2B5EF4-FFF2-40B4-BE49-F238E27FC236}">
                  <a16:creationId xmlns:a16="http://schemas.microsoft.com/office/drawing/2014/main" id="{73D73760-D572-41E3-9D30-6C4E2502B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5126" y="4071634"/>
              <a:ext cx="46020" cy="4811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62" name="Rectangle 7">
              <a:extLst>
                <a:ext uri="{FF2B5EF4-FFF2-40B4-BE49-F238E27FC236}">
                  <a16:creationId xmlns:a16="http://schemas.microsoft.com/office/drawing/2014/main" id="{28EB8EB2-B903-4B84-B1B2-628ED3DA5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7523" y="4151124"/>
              <a:ext cx="1957961" cy="12739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985EEC53-3C13-4DCE-A6F5-CB44FC3A0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3798" y="5504543"/>
              <a:ext cx="2719391" cy="110868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ED26120-5069-4F19-847D-6E8F48496AC5}"/>
                </a:ext>
              </a:extLst>
            </p:cNvPr>
            <p:cNvSpPr/>
            <p:nvPr/>
          </p:nvSpPr>
          <p:spPr>
            <a:xfrm>
              <a:off x="3182309" y="4257010"/>
              <a:ext cx="1768390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8AC2914-2B6C-4B0F-A3C6-803D775D4E8E}"/>
                </a:ext>
              </a:extLst>
            </p:cNvPr>
            <p:cNvSpPr/>
            <p:nvPr/>
          </p:nvSpPr>
          <p:spPr>
            <a:xfrm>
              <a:off x="3753998" y="4257010"/>
              <a:ext cx="1196701" cy="1062160"/>
            </a:xfrm>
            <a:prstGeom prst="rect">
              <a:avLst/>
            </a:prstGeom>
            <a:solidFill>
              <a:srgbClr val="2B579A"/>
            </a:solidFill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3206" tIns="46604" rIns="93206" bIns="46604" rtlCol="0" anchor="ctr"/>
            <a:lstStyle/>
            <a:p>
              <a:pPr algn="ctr" defTabSz="932289">
                <a:defRPr/>
              </a:pPr>
              <a:endParaRPr lang="en-US" sz="1835">
                <a:solidFill>
                  <a:srgbClr val="000000"/>
                </a:solidFill>
                <a:latin typeface="Segoe UI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8912932-CE18-4CA4-91A0-39BCC14283A9}"/>
                </a:ext>
              </a:extLst>
            </p:cNvPr>
            <p:cNvCxnSpPr/>
            <p:nvPr/>
          </p:nvCxnSpPr>
          <p:spPr>
            <a:xfrm>
              <a:off x="3942100" y="4776050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7A81448-29AB-4A49-AB07-BD9B55E4C9B2}"/>
                </a:ext>
              </a:extLst>
            </p:cNvPr>
            <p:cNvCxnSpPr/>
            <p:nvPr/>
          </p:nvCxnSpPr>
          <p:spPr>
            <a:xfrm>
              <a:off x="3942100" y="4955339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177A3CD-BDF2-49EA-9B67-3906432EDB5C}"/>
                </a:ext>
              </a:extLst>
            </p:cNvPr>
            <p:cNvCxnSpPr/>
            <p:nvPr/>
          </p:nvCxnSpPr>
          <p:spPr>
            <a:xfrm>
              <a:off x="3942100" y="5134631"/>
              <a:ext cx="852417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36C2E93-BA32-4BC8-96E0-7E77311E4B54}"/>
                </a:ext>
              </a:extLst>
            </p:cNvPr>
            <p:cNvCxnSpPr/>
            <p:nvPr/>
          </p:nvCxnSpPr>
          <p:spPr>
            <a:xfrm>
              <a:off x="3328334" y="477604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B76D3B9-2F4C-476F-96B2-DD40C009F04F}"/>
                </a:ext>
              </a:extLst>
            </p:cNvPr>
            <p:cNvCxnSpPr/>
            <p:nvPr/>
          </p:nvCxnSpPr>
          <p:spPr>
            <a:xfrm>
              <a:off x="3328334" y="4955339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F17C139-D137-460D-9288-53851FD86D61}"/>
                </a:ext>
              </a:extLst>
            </p:cNvPr>
            <p:cNvCxnSpPr/>
            <p:nvPr/>
          </p:nvCxnSpPr>
          <p:spPr>
            <a:xfrm>
              <a:off x="3328334" y="5134631"/>
              <a:ext cx="312105" cy="0"/>
            </a:xfrm>
            <a:prstGeom prst="line">
              <a:avLst/>
            </a:prstGeom>
            <a:noFill/>
            <a:ln w="22225">
              <a:solidFill>
                <a:srgbClr val="1B375F"/>
              </a:solidFill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F25B41BC-D2D8-4AB0-920D-E579EE72AE45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3294014" y="4321096"/>
              <a:ext cx="380746" cy="380746"/>
            </a:xfrm>
            <a:custGeom>
              <a:avLst/>
              <a:gdLst>
                <a:gd name="T0" fmla="*/ 246 w 415"/>
                <a:gd name="T1" fmla="*/ 99 h 415"/>
                <a:gd name="T2" fmla="*/ 0 w 415"/>
                <a:gd name="T3" fmla="*/ 42 h 415"/>
                <a:gd name="T4" fmla="*/ 246 w 415"/>
                <a:gd name="T5" fmla="*/ 415 h 415"/>
                <a:gd name="T6" fmla="*/ 402 w 415"/>
                <a:gd name="T7" fmla="*/ 321 h 415"/>
                <a:gd name="T8" fmla="*/ 415 w 415"/>
                <a:gd name="T9" fmla="*/ 113 h 415"/>
                <a:gd name="T10" fmla="*/ 179 w 415"/>
                <a:gd name="T11" fmla="*/ 222 h 415"/>
                <a:gd name="T12" fmla="*/ 169 w 415"/>
                <a:gd name="T13" fmla="*/ 251 h 415"/>
                <a:gd name="T14" fmla="*/ 151 w 415"/>
                <a:gd name="T15" fmla="*/ 272 h 415"/>
                <a:gd name="T16" fmla="*/ 128 w 415"/>
                <a:gd name="T17" fmla="*/ 282 h 415"/>
                <a:gd name="T18" fmla="*/ 102 w 415"/>
                <a:gd name="T19" fmla="*/ 281 h 415"/>
                <a:gd name="T20" fmla="*/ 82 w 415"/>
                <a:gd name="T21" fmla="*/ 269 h 415"/>
                <a:gd name="T22" fmla="*/ 66 w 415"/>
                <a:gd name="T23" fmla="*/ 249 h 415"/>
                <a:gd name="T24" fmla="*/ 58 w 415"/>
                <a:gd name="T25" fmla="*/ 223 h 415"/>
                <a:gd name="T26" fmla="*/ 58 w 415"/>
                <a:gd name="T27" fmla="*/ 191 h 415"/>
                <a:gd name="T28" fmla="*/ 65 w 415"/>
                <a:gd name="T29" fmla="*/ 164 h 415"/>
                <a:gd name="T30" fmla="*/ 82 w 415"/>
                <a:gd name="T31" fmla="*/ 141 h 415"/>
                <a:gd name="T32" fmla="*/ 103 w 415"/>
                <a:gd name="T33" fmla="*/ 130 h 415"/>
                <a:gd name="T34" fmla="*/ 130 w 415"/>
                <a:gd name="T35" fmla="*/ 127 h 415"/>
                <a:gd name="T36" fmla="*/ 153 w 415"/>
                <a:gd name="T37" fmla="*/ 137 h 415"/>
                <a:gd name="T38" fmla="*/ 169 w 415"/>
                <a:gd name="T39" fmla="*/ 158 h 415"/>
                <a:gd name="T40" fmla="*/ 179 w 415"/>
                <a:gd name="T41" fmla="*/ 186 h 415"/>
                <a:gd name="T42" fmla="*/ 179 w 415"/>
                <a:gd name="T43" fmla="*/ 222 h 415"/>
                <a:gd name="T44" fmla="*/ 246 w 415"/>
                <a:gd name="T45" fmla="*/ 307 h 415"/>
                <a:gd name="T46" fmla="*/ 292 w 415"/>
                <a:gd name="T47" fmla="*/ 228 h 415"/>
                <a:gd name="T48" fmla="*/ 401 w 415"/>
                <a:gd name="T49" fmla="*/ 140 h 415"/>
                <a:gd name="T50" fmla="*/ 401 w 415"/>
                <a:gd name="T51" fmla="*/ 121 h 415"/>
                <a:gd name="T52" fmla="*/ 298 w 415"/>
                <a:gd name="T53" fmla="*/ 216 h 415"/>
                <a:gd name="T54" fmla="*/ 246 w 415"/>
                <a:gd name="T55" fmla="*/ 113 h 415"/>
                <a:gd name="T56" fmla="*/ 401 w 415"/>
                <a:gd name="T57" fmla="*/ 121 h 415"/>
                <a:gd name="T58" fmla="*/ 143 w 415"/>
                <a:gd name="T59" fmla="*/ 176 h 415"/>
                <a:gd name="T60" fmla="*/ 134 w 415"/>
                <a:gd name="T61" fmla="*/ 163 h 415"/>
                <a:gd name="T62" fmla="*/ 123 w 415"/>
                <a:gd name="T63" fmla="*/ 157 h 415"/>
                <a:gd name="T64" fmla="*/ 109 w 415"/>
                <a:gd name="T65" fmla="*/ 158 h 415"/>
                <a:gd name="T66" fmla="*/ 97 w 415"/>
                <a:gd name="T67" fmla="*/ 165 h 415"/>
                <a:gd name="T68" fmla="*/ 89 w 415"/>
                <a:gd name="T69" fmla="*/ 178 h 415"/>
                <a:gd name="T70" fmla="*/ 85 w 415"/>
                <a:gd name="T71" fmla="*/ 196 h 415"/>
                <a:gd name="T72" fmla="*/ 85 w 415"/>
                <a:gd name="T73" fmla="*/ 216 h 415"/>
                <a:gd name="T74" fmla="*/ 90 w 415"/>
                <a:gd name="T75" fmla="*/ 233 h 415"/>
                <a:gd name="T76" fmla="*/ 98 w 415"/>
                <a:gd name="T77" fmla="*/ 246 h 415"/>
                <a:gd name="T78" fmla="*/ 109 w 415"/>
                <a:gd name="T79" fmla="*/ 252 h 415"/>
                <a:gd name="T80" fmla="*/ 122 w 415"/>
                <a:gd name="T81" fmla="*/ 254 h 415"/>
                <a:gd name="T82" fmla="*/ 134 w 415"/>
                <a:gd name="T83" fmla="*/ 248 h 415"/>
                <a:gd name="T84" fmla="*/ 142 w 415"/>
                <a:gd name="T85" fmla="*/ 236 h 415"/>
                <a:gd name="T86" fmla="*/ 147 w 415"/>
                <a:gd name="T87" fmla="*/ 217 h 415"/>
                <a:gd name="T88" fmla="*/ 147 w 415"/>
                <a:gd name="T89" fmla="*/ 195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5" h="415">
                  <a:moveTo>
                    <a:pt x="401" y="99"/>
                  </a:moveTo>
                  <a:cubicBezTo>
                    <a:pt x="246" y="99"/>
                    <a:pt x="246" y="99"/>
                    <a:pt x="246" y="99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3"/>
                    <a:pt x="0" y="373"/>
                    <a:pt x="0" y="373"/>
                  </a:cubicBezTo>
                  <a:cubicBezTo>
                    <a:pt x="246" y="415"/>
                    <a:pt x="246" y="415"/>
                    <a:pt x="246" y="415"/>
                  </a:cubicBezTo>
                  <a:cubicBezTo>
                    <a:pt x="246" y="321"/>
                    <a:pt x="246" y="321"/>
                    <a:pt x="246" y="321"/>
                  </a:cubicBezTo>
                  <a:cubicBezTo>
                    <a:pt x="402" y="321"/>
                    <a:pt x="402" y="321"/>
                    <a:pt x="402" y="321"/>
                  </a:cubicBezTo>
                  <a:cubicBezTo>
                    <a:pt x="409" y="321"/>
                    <a:pt x="415" y="314"/>
                    <a:pt x="415" y="307"/>
                  </a:cubicBezTo>
                  <a:cubicBezTo>
                    <a:pt x="415" y="113"/>
                    <a:pt x="415" y="113"/>
                    <a:pt x="415" y="113"/>
                  </a:cubicBezTo>
                  <a:cubicBezTo>
                    <a:pt x="415" y="105"/>
                    <a:pt x="409" y="99"/>
                    <a:pt x="401" y="99"/>
                  </a:cubicBezTo>
                  <a:close/>
                  <a:moveTo>
                    <a:pt x="179" y="222"/>
                  </a:moveTo>
                  <a:cubicBezTo>
                    <a:pt x="177" y="228"/>
                    <a:pt x="176" y="232"/>
                    <a:pt x="175" y="237"/>
                  </a:cubicBezTo>
                  <a:cubicBezTo>
                    <a:pt x="174" y="243"/>
                    <a:pt x="172" y="248"/>
                    <a:pt x="169" y="251"/>
                  </a:cubicBezTo>
                  <a:cubicBezTo>
                    <a:pt x="167" y="256"/>
                    <a:pt x="164" y="259"/>
                    <a:pt x="161" y="263"/>
                  </a:cubicBezTo>
                  <a:cubicBezTo>
                    <a:pt x="157" y="266"/>
                    <a:pt x="155" y="270"/>
                    <a:pt x="151" y="272"/>
                  </a:cubicBezTo>
                  <a:cubicBezTo>
                    <a:pt x="148" y="275"/>
                    <a:pt x="144" y="277"/>
                    <a:pt x="140" y="278"/>
                  </a:cubicBezTo>
                  <a:cubicBezTo>
                    <a:pt x="136" y="281"/>
                    <a:pt x="133" y="282"/>
                    <a:pt x="128" y="282"/>
                  </a:cubicBezTo>
                  <a:cubicBezTo>
                    <a:pt x="124" y="283"/>
                    <a:pt x="120" y="283"/>
                    <a:pt x="115" y="283"/>
                  </a:cubicBezTo>
                  <a:cubicBezTo>
                    <a:pt x="110" y="283"/>
                    <a:pt x="107" y="282"/>
                    <a:pt x="102" y="281"/>
                  </a:cubicBezTo>
                  <a:cubicBezTo>
                    <a:pt x="98" y="279"/>
                    <a:pt x="95" y="278"/>
                    <a:pt x="91" y="276"/>
                  </a:cubicBezTo>
                  <a:cubicBezTo>
                    <a:pt x="88" y="275"/>
                    <a:pt x="84" y="272"/>
                    <a:pt x="82" y="269"/>
                  </a:cubicBezTo>
                  <a:cubicBezTo>
                    <a:pt x="78" y="266"/>
                    <a:pt x="76" y="264"/>
                    <a:pt x="72" y="261"/>
                  </a:cubicBezTo>
                  <a:cubicBezTo>
                    <a:pt x="70" y="257"/>
                    <a:pt x="68" y="252"/>
                    <a:pt x="66" y="249"/>
                  </a:cubicBezTo>
                  <a:cubicBezTo>
                    <a:pt x="64" y="245"/>
                    <a:pt x="62" y="241"/>
                    <a:pt x="61" y="236"/>
                  </a:cubicBezTo>
                  <a:cubicBezTo>
                    <a:pt x="59" y="232"/>
                    <a:pt x="58" y="228"/>
                    <a:pt x="58" y="223"/>
                  </a:cubicBezTo>
                  <a:cubicBezTo>
                    <a:pt x="57" y="217"/>
                    <a:pt x="57" y="212"/>
                    <a:pt x="57" y="207"/>
                  </a:cubicBezTo>
                  <a:cubicBezTo>
                    <a:pt x="57" y="202"/>
                    <a:pt x="57" y="196"/>
                    <a:pt x="58" y="191"/>
                  </a:cubicBezTo>
                  <a:cubicBezTo>
                    <a:pt x="58" y="186"/>
                    <a:pt x="59" y="180"/>
                    <a:pt x="61" y="177"/>
                  </a:cubicBezTo>
                  <a:cubicBezTo>
                    <a:pt x="62" y="172"/>
                    <a:pt x="64" y="167"/>
                    <a:pt x="65" y="164"/>
                  </a:cubicBezTo>
                  <a:cubicBezTo>
                    <a:pt x="68" y="159"/>
                    <a:pt x="70" y="156"/>
                    <a:pt x="72" y="152"/>
                  </a:cubicBezTo>
                  <a:cubicBezTo>
                    <a:pt x="75" y="148"/>
                    <a:pt x="78" y="145"/>
                    <a:pt x="82" y="141"/>
                  </a:cubicBezTo>
                  <a:cubicBezTo>
                    <a:pt x="84" y="139"/>
                    <a:pt x="88" y="137"/>
                    <a:pt x="91" y="134"/>
                  </a:cubicBezTo>
                  <a:cubicBezTo>
                    <a:pt x="95" y="132"/>
                    <a:pt x="99" y="131"/>
                    <a:pt x="103" y="130"/>
                  </a:cubicBezTo>
                  <a:cubicBezTo>
                    <a:pt x="108" y="128"/>
                    <a:pt x="112" y="127"/>
                    <a:pt x="117" y="127"/>
                  </a:cubicBezTo>
                  <a:cubicBezTo>
                    <a:pt x="121" y="127"/>
                    <a:pt x="125" y="127"/>
                    <a:pt x="130" y="127"/>
                  </a:cubicBezTo>
                  <a:cubicBezTo>
                    <a:pt x="134" y="128"/>
                    <a:pt x="137" y="130"/>
                    <a:pt x="142" y="131"/>
                  </a:cubicBezTo>
                  <a:cubicBezTo>
                    <a:pt x="146" y="133"/>
                    <a:pt x="149" y="134"/>
                    <a:pt x="153" y="137"/>
                  </a:cubicBezTo>
                  <a:cubicBezTo>
                    <a:pt x="155" y="140"/>
                    <a:pt x="159" y="143"/>
                    <a:pt x="162" y="146"/>
                  </a:cubicBezTo>
                  <a:cubicBezTo>
                    <a:pt x="164" y="150"/>
                    <a:pt x="167" y="153"/>
                    <a:pt x="169" y="158"/>
                  </a:cubicBezTo>
                  <a:cubicBezTo>
                    <a:pt x="172" y="161"/>
                    <a:pt x="174" y="166"/>
                    <a:pt x="175" y="171"/>
                  </a:cubicBezTo>
                  <a:cubicBezTo>
                    <a:pt x="176" y="176"/>
                    <a:pt x="177" y="182"/>
                    <a:pt x="179" y="186"/>
                  </a:cubicBezTo>
                  <a:cubicBezTo>
                    <a:pt x="180" y="192"/>
                    <a:pt x="180" y="198"/>
                    <a:pt x="180" y="204"/>
                  </a:cubicBezTo>
                  <a:cubicBezTo>
                    <a:pt x="180" y="210"/>
                    <a:pt x="180" y="216"/>
                    <a:pt x="179" y="222"/>
                  </a:cubicBezTo>
                  <a:close/>
                  <a:moveTo>
                    <a:pt x="401" y="307"/>
                  </a:moveTo>
                  <a:cubicBezTo>
                    <a:pt x="246" y="307"/>
                    <a:pt x="246" y="307"/>
                    <a:pt x="246" y="307"/>
                  </a:cubicBezTo>
                  <a:cubicBezTo>
                    <a:pt x="246" y="185"/>
                    <a:pt x="246" y="185"/>
                    <a:pt x="246" y="185"/>
                  </a:cubicBezTo>
                  <a:cubicBezTo>
                    <a:pt x="292" y="228"/>
                    <a:pt x="292" y="228"/>
                    <a:pt x="292" y="228"/>
                  </a:cubicBezTo>
                  <a:cubicBezTo>
                    <a:pt x="297" y="232"/>
                    <a:pt x="303" y="232"/>
                    <a:pt x="306" y="228"/>
                  </a:cubicBezTo>
                  <a:cubicBezTo>
                    <a:pt x="401" y="140"/>
                    <a:pt x="401" y="140"/>
                    <a:pt x="401" y="140"/>
                  </a:cubicBezTo>
                  <a:lnTo>
                    <a:pt x="401" y="307"/>
                  </a:lnTo>
                  <a:close/>
                  <a:moveTo>
                    <a:pt x="401" y="121"/>
                  </a:moveTo>
                  <a:cubicBezTo>
                    <a:pt x="300" y="216"/>
                    <a:pt x="300" y="216"/>
                    <a:pt x="300" y="216"/>
                  </a:cubicBezTo>
                  <a:cubicBezTo>
                    <a:pt x="300" y="217"/>
                    <a:pt x="299" y="217"/>
                    <a:pt x="298" y="216"/>
                  </a:cubicBezTo>
                  <a:cubicBezTo>
                    <a:pt x="246" y="167"/>
                    <a:pt x="246" y="167"/>
                    <a:pt x="246" y="167"/>
                  </a:cubicBezTo>
                  <a:cubicBezTo>
                    <a:pt x="246" y="113"/>
                    <a:pt x="246" y="113"/>
                    <a:pt x="246" y="113"/>
                  </a:cubicBezTo>
                  <a:cubicBezTo>
                    <a:pt x="401" y="113"/>
                    <a:pt x="401" y="113"/>
                    <a:pt x="401" y="113"/>
                  </a:cubicBezTo>
                  <a:lnTo>
                    <a:pt x="401" y="121"/>
                  </a:lnTo>
                  <a:close/>
                  <a:moveTo>
                    <a:pt x="146" y="184"/>
                  </a:moveTo>
                  <a:cubicBezTo>
                    <a:pt x="144" y="182"/>
                    <a:pt x="144" y="178"/>
                    <a:pt x="143" y="176"/>
                  </a:cubicBezTo>
                  <a:cubicBezTo>
                    <a:pt x="142" y="173"/>
                    <a:pt x="141" y="171"/>
                    <a:pt x="138" y="169"/>
                  </a:cubicBezTo>
                  <a:cubicBezTo>
                    <a:pt x="137" y="166"/>
                    <a:pt x="136" y="165"/>
                    <a:pt x="134" y="163"/>
                  </a:cubicBezTo>
                  <a:cubicBezTo>
                    <a:pt x="133" y="161"/>
                    <a:pt x="131" y="160"/>
                    <a:pt x="129" y="159"/>
                  </a:cubicBezTo>
                  <a:cubicBezTo>
                    <a:pt x="127" y="158"/>
                    <a:pt x="125" y="158"/>
                    <a:pt x="123" y="157"/>
                  </a:cubicBezTo>
                  <a:cubicBezTo>
                    <a:pt x="121" y="157"/>
                    <a:pt x="118" y="157"/>
                    <a:pt x="116" y="157"/>
                  </a:cubicBezTo>
                  <a:cubicBezTo>
                    <a:pt x="114" y="157"/>
                    <a:pt x="111" y="157"/>
                    <a:pt x="109" y="158"/>
                  </a:cubicBezTo>
                  <a:cubicBezTo>
                    <a:pt x="107" y="158"/>
                    <a:pt x="104" y="159"/>
                    <a:pt x="103" y="160"/>
                  </a:cubicBezTo>
                  <a:cubicBezTo>
                    <a:pt x="101" y="161"/>
                    <a:pt x="98" y="163"/>
                    <a:pt x="97" y="165"/>
                  </a:cubicBezTo>
                  <a:cubicBezTo>
                    <a:pt x="96" y="166"/>
                    <a:pt x="94" y="169"/>
                    <a:pt x="92" y="171"/>
                  </a:cubicBezTo>
                  <a:cubicBezTo>
                    <a:pt x="91" y="173"/>
                    <a:pt x="90" y="176"/>
                    <a:pt x="89" y="178"/>
                  </a:cubicBezTo>
                  <a:cubicBezTo>
                    <a:pt x="88" y="180"/>
                    <a:pt x="88" y="184"/>
                    <a:pt x="86" y="186"/>
                  </a:cubicBezTo>
                  <a:cubicBezTo>
                    <a:pt x="86" y="189"/>
                    <a:pt x="85" y="192"/>
                    <a:pt x="85" y="196"/>
                  </a:cubicBezTo>
                  <a:cubicBezTo>
                    <a:pt x="85" y="198"/>
                    <a:pt x="84" y="202"/>
                    <a:pt x="84" y="205"/>
                  </a:cubicBezTo>
                  <a:cubicBezTo>
                    <a:pt x="84" y="209"/>
                    <a:pt x="85" y="212"/>
                    <a:pt x="85" y="216"/>
                  </a:cubicBezTo>
                  <a:cubicBezTo>
                    <a:pt x="85" y="219"/>
                    <a:pt x="86" y="223"/>
                    <a:pt x="86" y="225"/>
                  </a:cubicBezTo>
                  <a:cubicBezTo>
                    <a:pt x="88" y="229"/>
                    <a:pt x="89" y="231"/>
                    <a:pt x="90" y="233"/>
                  </a:cubicBezTo>
                  <a:cubicBezTo>
                    <a:pt x="91" y="236"/>
                    <a:pt x="92" y="238"/>
                    <a:pt x="94" y="241"/>
                  </a:cubicBezTo>
                  <a:cubicBezTo>
                    <a:pt x="95" y="243"/>
                    <a:pt x="96" y="244"/>
                    <a:pt x="98" y="246"/>
                  </a:cubicBezTo>
                  <a:cubicBezTo>
                    <a:pt x="99" y="248"/>
                    <a:pt x="102" y="249"/>
                    <a:pt x="103" y="250"/>
                  </a:cubicBezTo>
                  <a:cubicBezTo>
                    <a:pt x="105" y="251"/>
                    <a:pt x="107" y="252"/>
                    <a:pt x="109" y="252"/>
                  </a:cubicBezTo>
                  <a:cubicBezTo>
                    <a:pt x="111" y="254"/>
                    <a:pt x="114" y="254"/>
                    <a:pt x="115" y="254"/>
                  </a:cubicBezTo>
                  <a:cubicBezTo>
                    <a:pt x="117" y="254"/>
                    <a:pt x="120" y="254"/>
                    <a:pt x="122" y="254"/>
                  </a:cubicBezTo>
                  <a:cubicBezTo>
                    <a:pt x="124" y="252"/>
                    <a:pt x="127" y="252"/>
                    <a:pt x="128" y="251"/>
                  </a:cubicBezTo>
                  <a:cubicBezTo>
                    <a:pt x="130" y="250"/>
                    <a:pt x="131" y="249"/>
                    <a:pt x="134" y="248"/>
                  </a:cubicBezTo>
                  <a:cubicBezTo>
                    <a:pt x="135" y="246"/>
                    <a:pt x="137" y="244"/>
                    <a:pt x="138" y="243"/>
                  </a:cubicBezTo>
                  <a:cubicBezTo>
                    <a:pt x="140" y="241"/>
                    <a:pt x="141" y="238"/>
                    <a:pt x="142" y="236"/>
                  </a:cubicBezTo>
                  <a:cubicBezTo>
                    <a:pt x="143" y="232"/>
                    <a:pt x="144" y="230"/>
                    <a:pt x="146" y="226"/>
                  </a:cubicBezTo>
                  <a:cubicBezTo>
                    <a:pt x="147" y="224"/>
                    <a:pt x="147" y="220"/>
                    <a:pt x="147" y="217"/>
                  </a:cubicBezTo>
                  <a:cubicBezTo>
                    <a:pt x="148" y="213"/>
                    <a:pt x="148" y="210"/>
                    <a:pt x="148" y="206"/>
                  </a:cubicBezTo>
                  <a:cubicBezTo>
                    <a:pt x="148" y="202"/>
                    <a:pt x="148" y="198"/>
                    <a:pt x="147" y="195"/>
                  </a:cubicBezTo>
                  <a:cubicBezTo>
                    <a:pt x="147" y="191"/>
                    <a:pt x="147" y="187"/>
                    <a:pt x="146" y="184"/>
                  </a:cubicBezTo>
                  <a:close/>
                </a:path>
              </a:pathLst>
            </a:custGeom>
            <a:solidFill>
              <a:srgbClr val="1B375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36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FF1EFFCA-BFDD-4A3F-8F12-1A084638B47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81499" y="4519042"/>
              <a:ext cx="610333" cy="1096369"/>
            </a:xfrm>
            <a:prstGeom prst="roundRect">
              <a:avLst>
                <a:gd name="adj" fmla="val 3431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594" tIns="44796" rIns="89594" bIns="44796" numCol="1" anchor="t" anchorCtr="0" compatLnSpc="1">
              <a:prstTxWarp prst="textNoShape">
                <a:avLst/>
              </a:prstTxWarp>
            </a:bodyPr>
            <a:lstStyle/>
            <a:p>
              <a:pPr defTabSz="913742">
                <a:defRPr/>
              </a:pPr>
              <a:endParaRPr lang="en-US" sz="176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6D5AD1-E36A-4478-B67F-536F703FC32C}"/>
                </a:ext>
              </a:extLst>
            </p:cNvPr>
            <p:cNvSpPr/>
            <p:nvPr/>
          </p:nvSpPr>
          <p:spPr bwMode="auto">
            <a:xfrm>
              <a:off x="1610385" y="4626798"/>
              <a:ext cx="552561" cy="853054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ound Same Side Corner Rectangle 49">
              <a:extLst>
                <a:ext uri="{FF2B5EF4-FFF2-40B4-BE49-F238E27FC236}">
                  <a16:creationId xmlns:a16="http://schemas.microsoft.com/office/drawing/2014/main" id="{B8A8352A-0AEE-4DB0-BFCB-278585F04378}"/>
                </a:ext>
              </a:extLst>
            </p:cNvPr>
            <p:cNvSpPr/>
            <p:nvPr/>
          </p:nvSpPr>
          <p:spPr bwMode="auto">
            <a:xfrm flipV="1">
              <a:off x="1840210" y="4535287"/>
              <a:ext cx="96570" cy="16095"/>
            </a:xfrm>
            <a:prstGeom prst="round2SameRect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4B2E4F5-EDAA-4D51-8B66-B093105E0771}"/>
                </a:ext>
              </a:extLst>
            </p:cNvPr>
            <p:cNvSpPr/>
            <p:nvPr/>
          </p:nvSpPr>
          <p:spPr bwMode="auto">
            <a:xfrm>
              <a:off x="2077612" y="4550265"/>
              <a:ext cx="16095" cy="16095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A061CA10-2208-4032-9353-5DDFF61B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813" y="5520649"/>
              <a:ext cx="28567" cy="25260"/>
            </a:xfrm>
            <a:custGeom>
              <a:avLst/>
              <a:gdLst>
                <a:gd name="T0" fmla="*/ 0 w 1140"/>
                <a:gd name="T1" fmla="*/ 1008 h 1008"/>
                <a:gd name="T2" fmla="*/ 1140 w 1140"/>
                <a:gd name="T3" fmla="*/ 1008 h 1008"/>
                <a:gd name="T4" fmla="*/ 1140 w 1140"/>
                <a:gd name="T5" fmla="*/ 0 h 1008"/>
                <a:gd name="T6" fmla="*/ 0 w 1140"/>
                <a:gd name="T7" fmla="*/ 159 h 1008"/>
                <a:gd name="T8" fmla="*/ 0 w 1140"/>
                <a:gd name="T9" fmla="*/ 100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8">
                  <a:moveTo>
                    <a:pt x="0" y="1008"/>
                  </a:moveTo>
                  <a:lnTo>
                    <a:pt x="1140" y="1008"/>
                  </a:lnTo>
                  <a:lnTo>
                    <a:pt x="1140" y="0"/>
                  </a:lnTo>
                  <a:lnTo>
                    <a:pt x="0" y="159"/>
                  </a:lnTo>
                  <a:lnTo>
                    <a:pt x="0" y="100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07B5DD92-9DF6-428D-9C20-C102A8FFD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950" y="5524758"/>
              <a:ext cx="21877" cy="21150"/>
            </a:xfrm>
            <a:custGeom>
              <a:avLst/>
              <a:gdLst>
                <a:gd name="T0" fmla="*/ 873 w 873"/>
                <a:gd name="T1" fmla="*/ 844 h 844"/>
                <a:gd name="T2" fmla="*/ 873 w 873"/>
                <a:gd name="T3" fmla="*/ 0 h 844"/>
                <a:gd name="T4" fmla="*/ 0 w 873"/>
                <a:gd name="T5" fmla="*/ 123 h 844"/>
                <a:gd name="T6" fmla="*/ 0 w 873"/>
                <a:gd name="T7" fmla="*/ 844 h 844"/>
                <a:gd name="T8" fmla="*/ 873 w 873"/>
                <a:gd name="T9" fmla="*/ 844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4">
                  <a:moveTo>
                    <a:pt x="873" y="844"/>
                  </a:moveTo>
                  <a:lnTo>
                    <a:pt x="873" y="0"/>
                  </a:lnTo>
                  <a:lnTo>
                    <a:pt x="0" y="123"/>
                  </a:lnTo>
                  <a:lnTo>
                    <a:pt x="0" y="844"/>
                  </a:lnTo>
                  <a:lnTo>
                    <a:pt x="873" y="844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E50DA1A2-9950-4C61-A607-D3FBA66FE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8950" y="5550895"/>
              <a:ext cx="21877" cy="21100"/>
            </a:xfrm>
            <a:custGeom>
              <a:avLst/>
              <a:gdLst>
                <a:gd name="T0" fmla="*/ 873 w 873"/>
                <a:gd name="T1" fmla="*/ 0 h 842"/>
                <a:gd name="T2" fmla="*/ 0 w 873"/>
                <a:gd name="T3" fmla="*/ 0 h 842"/>
                <a:gd name="T4" fmla="*/ 0 w 873"/>
                <a:gd name="T5" fmla="*/ 721 h 842"/>
                <a:gd name="T6" fmla="*/ 873 w 873"/>
                <a:gd name="T7" fmla="*/ 842 h 842"/>
                <a:gd name="T8" fmla="*/ 873 w 873"/>
                <a:gd name="T9" fmla="*/ 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3" h="842">
                  <a:moveTo>
                    <a:pt x="873" y="0"/>
                  </a:moveTo>
                  <a:lnTo>
                    <a:pt x="0" y="0"/>
                  </a:lnTo>
                  <a:lnTo>
                    <a:pt x="0" y="721"/>
                  </a:lnTo>
                  <a:lnTo>
                    <a:pt x="873" y="842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1718E6B6-64FF-4612-BCB1-89B4B67C6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813" y="5550895"/>
              <a:ext cx="28567" cy="25184"/>
            </a:xfrm>
            <a:custGeom>
              <a:avLst/>
              <a:gdLst>
                <a:gd name="T0" fmla="*/ 0 w 1140"/>
                <a:gd name="T1" fmla="*/ 0 h 1005"/>
                <a:gd name="T2" fmla="*/ 0 w 1140"/>
                <a:gd name="T3" fmla="*/ 847 h 1005"/>
                <a:gd name="T4" fmla="*/ 1140 w 1140"/>
                <a:gd name="T5" fmla="*/ 1005 h 1005"/>
                <a:gd name="T6" fmla="*/ 1140 w 1140"/>
                <a:gd name="T7" fmla="*/ 0 h 1005"/>
                <a:gd name="T8" fmla="*/ 0 w 1140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0" h="1005">
                  <a:moveTo>
                    <a:pt x="0" y="0"/>
                  </a:moveTo>
                  <a:lnTo>
                    <a:pt x="0" y="847"/>
                  </a:lnTo>
                  <a:lnTo>
                    <a:pt x="1140" y="1005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1239F432-4997-491C-9813-FB1E5BC476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5660" y="5524861"/>
              <a:ext cx="45619" cy="47133"/>
            </a:xfrm>
            <a:custGeom>
              <a:avLst/>
              <a:gdLst>
                <a:gd name="T0" fmla="*/ 41 w 1845"/>
                <a:gd name="T1" fmla="*/ 1632 h 1907"/>
                <a:gd name="T2" fmla="*/ 552 w 1845"/>
                <a:gd name="T3" fmla="*/ 1102 h 1907"/>
                <a:gd name="T4" fmla="*/ 430 w 1845"/>
                <a:gd name="T5" fmla="*/ 709 h 1907"/>
                <a:gd name="T6" fmla="*/ 1135 w 1845"/>
                <a:gd name="T7" fmla="*/ 0 h 1907"/>
                <a:gd name="T8" fmla="*/ 1845 w 1845"/>
                <a:gd name="T9" fmla="*/ 709 h 1907"/>
                <a:gd name="T10" fmla="*/ 1135 w 1845"/>
                <a:gd name="T11" fmla="*/ 1413 h 1907"/>
                <a:gd name="T12" fmla="*/ 796 w 1845"/>
                <a:gd name="T13" fmla="*/ 1326 h 1907"/>
                <a:gd name="T14" fmla="*/ 281 w 1845"/>
                <a:gd name="T15" fmla="*/ 1862 h 1907"/>
                <a:gd name="T16" fmla="*/ 124 w 1845"/>
                <a:gd name="T17" fmla="*/ 1865 h 1907"/>
                <a:gd name="T18" fmla="*/ 45 w 1845"/>
                <a:gd name="T19" fmla="*/ 1789 h 1907"/>
                <a:gd name="T20" fmla="*/ 41 w 1845"/>
                <a:gd name="T21" fmla="*/ 1632 h 1907"/>
                <a:gd name="T22" fmla="*/ 1135 w 1845"/>
                <a:gd name="T23" fmla="*/ 1195 h 1907"/>
                <a:gd name="T24" fmla="*/ 1625 w 1845"/>
                <a:gd name="T25" fmla="*/ 709 h 1907"/>
                <a:gd name="T26" fmla="*/ 1135 w 1845"/>
                <a:gd name="T27" fmla="*/ 222 h 1907"/>
                <a:gd name="T28" fmla="*/ 648 w 1845"/>
                <a:gd name="T29" fmla="*/ 709 h 1907"/>
                <a:gd name="T30" fmla="*/ 1135 w 1845"/>
                <a:gd name="T31" fmla="*/ 1195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45" h="1907">
                  <a:moveTo>
                    <a:pt x="41" y="1632"/>
                  </a:moveTo>
                  <a:cubicBezTo>
                    <a:pt x="552" y="1102"/>
                    <a:pt x="552" y="1102"/>
                    <a:pt x="552" y="1102"/>
                  </a:cubicBezTo>
                  <a:cubicBezTo>
                    <a:pt x="475" y="989"/>
                    <a:pt x="430" y="853"/>
                    <a:pt x="430" y="709"/>
                  </a:cubicBezTo>
                  <a:cubicBezTo>
                    <a:pt x="430" y="319"/>
                    <a:pt x="745" y="0"/>
                    <a:pt x="1135" y="0"/>
                  </a:cubicBezTo>
                  <a:cubicBezTo>
                    <a:pt x="1528" y="0"/>
                    <a:pt x="1845" y="319"/>
                    <a:pt x="1845" y="709"/>
                  </a:cubicBezTo>
                  <a:cubicBezTo>
                    <a:pt x="1845" y="1097"/>
                    <a:pt x="1528" y="1413"/>
                    <a:pt x="1135" y="1413"/>
                  </a:cubicBezTo>
                  <a:cubicBezTo>
                    <a:pt x="1013" y="1413"/>
                    <a:pt x="897" y="1381"/>
                    <a:pt x="796" y="1326"/>
                  </a:cubicBezTo>
                  <a:cubicBezTo>
                    <a:pt x="281" y="1862"/>
                    <a:pt x="281" y="1862"/>
                    <a:pt x="281" y="1862"/>
                  </a:cubicBezTo>
                  <a:cubicBezTo>
                    <a:pt x="239" y="1907"/>
                    <a:pt x="170" y="1907"/>
                    <a:pt x="124" y="1865"/>
                  </a:cubicBezTo>
                  <a:cubicBezTo>
                    <a:pt x="45" y="1789"/>
                    <a:pt x="45" y="1789"/>
                    <a:pt x="45" y="1789"/>
                  </a:cubicBezTo>
                  <a:cubicBezTo>
                    <a:pt x="2" y="1748"/>
                    <a:pt x="0" y="1677"/>
                    <a:pt x="41" y="1632"/>
                  </a:cubicBezTo>
                  <a:close/>
                  <a:moveTo>
                    <a:pt x="1135" y="1195"/>
                  </a:moveTo>
                  <a:cubicBezTo>
                    <a:pt x="1406" y="1195"/>
                    <a:pt x="1625" y="976"/>
                    <a:pt x="1625" y="709"/>
                  </a:cubicBezTo>
                  <a:cubicBezTo>
                    <a:pt x="1625" y="438"/>
                    <a:pt x="1406" y="222"/>
                    <a:pt x="1135" y="222"/>
                  </a:cubicBezTo>
                  <a:cubicBezTo>
                    <a:pt x="867" y="222"/>
                    <a:pt x="648" y="438"/>
                    <a:pt x="648" y="709"/>
                  </a:cubicBezTo>
                  <a:cubicBezTo>
                    <a:pt x="648" y="976"/>
                    <a:pt x="867" y="1195"/>
                    <a:pt x="1135" y="1195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A731BC87-50D5-44FC-9A2B-6417F98BBB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46393" y="5524758"/>
              <a:ext cx="54539" cy="45619"/>
            </a:xfrm>
            <a:custGeom>
              <a:avLst/>
              <a:gdLst>
                <a:gd name="T0" fmla="*/ 2378 w 4084"/>
                <a:gd name="T1" fmla="*/ 0 h 3416"/>
                <a:gd name="T2" fmla="*/ 4084 w 4084"/>
                <a:gd name="T3" fmla="*/ 1709 h 3416"/>
                <a:gd name="T4" fmla="*/ 2378 w 4084"/>
                <a:gd name="T5" fmla="*/ 3416 h 3416"/>
                <a:gd name="T6" fmla="*/ 1259 w 4084"/>
                <a:gd name="T7" fmla="*/ 3416 h 3416"/>
                <a:gd name="T8" fmla="*/ 2553 w 4084"/>
                <a:gd name="T9" fmla="*/ 2116 h 3416"/>
                <a:gd name="T10" fmla="*/ 0 w 4084"/>
                <a:gd name="T11" fmla="*/ 2116 h 3416"/>
                <a:gd name="T12" fmla="*/ 0 w 4084"/>
                <a:gd name="T13" fmla="*/ 1290 h 3416"/>
                <a:gd name="T14" fmla="*/ 2541 w 4084"/>
                <a:gd name="T15" fmla="*/ 1290 h 3416"/>
                <a:gd name="T16" fmla="*/ 1245 w 4084"/>
                <a:gd name="T17" fmla="*/ 0 h 3416"/>
                <a:gd name="T18" fmla="*/ 2378 w 4084"/>
                <a:gd name="T19" fmla="*/ 0 h 3416"/>
                <a:gd name="T20" fmla="*/ 2378 w 4084"/>
                <a:gd name="T21" fmla="*/ 0 h 3416"/>
                <a:gd name="T22" fmla="*/ 2378 w 4084"/>
                <a:gd name="T23" fmla="*/ 0 h 3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4" h="3416">
                  <a:moveTo>
                    <a:pt x="2378" y="0"/>
                  </a:moveTo>
                  <a:lnTo>
                    <a:pt x="4084" y="1709"/>
                  </a:lnTo>
                  <a:lnTo>
                    <a:pt x="2378" y="3416"/>
                  </a:lnTo>
                  <a:lnTo>
                    <a:pt x="1259" y="3416"/>
                  </a:lnTo>
                  <a:lnTo>
                    <a:pt x="2553" y="2116"/>
                  </a:lnTo>
                  <a:lnTo>
                    <a:pt x="0" y="2116"/>
                  </a:lnTo>
                  <a:lnTo>
                    <a:pt x="0" y="1290"/>
                  </a:lnTo>
                  <a:lnTo>
                    <a:pt x="2541" y="1290"/>
                  </a:lnTo>
                  <a:lnTo>
                    <a:pt x="1245" y="0"/>
                  </a:lnTo>
                  <a:lnTo>
                    <a:pt x="2378" y="0"/>
                  </a:lnTo>
                  <a:lnTo>
                    <a:pt x="2378" y="0"/>
                  </a:lnTo>
                  <a:lnTo>
                    <a:pt x="2378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>
                <a:defRPr/>
              </a:pPr>
              <a:endParaRPr lang="en-US" sz="1836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6D0A291-24DD-4D18-8F49-B24746C8C51B}"/>
                </a:ext>
              </a:extLst>
            </p:cNvPr>
            <p:cNvSpPr/>
            <p:nvPr/>
          </p:nvSpPr>
          <p:spPr bwMode="auto">
            <a:xfrm flipH="1">
              <a:off x="2026087" y="502944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D2CE5AF-6A06-4C99-B458-495DF20CB423}"/>
                </a:ext>
              </a:extLst>
            </p:cNvPr>
            <p:cNvSpPr/>
            <p:nvPr/>
          </p:nvSpPr>
          <p:spPr bwMode="auto">
            <a:xfrm flipH="1">
              <a:off x="1709024" y="502944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FD13B4C-9221-450F-98E0-764509992232}"/>
                </a:ext>
              </a:extLst>
            </p:cNvPr>
            <p:cNvSpPr/>
            <p:nvPr/>
          </p:nvSpPr>
          <p:spPr bwMode="auto">
            <a:xfrm flipH="1">
              <a:off x="2026087" y="5173631"/>
              <a:ext cx="136859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0B88AD5-0168-4FF5-914A-26C6D7F04A6C}"/>
                </a:ext>
              </a:extLst>
            </p:cNvPr>
            <p:cNvSpPr/>
            <p:nvPr/>
          </p:nvSpPr>
          <p:spPr bwMode="auto">
            <a:xfrm flipH="1">
              <a:off x="1709024" y="5173631"/>
              <a:ext cx="310896" cy="136859"/>
            </a:xfrm>
            <a:prstGeom prst="rect">
              <a:avLst/>
            </a:prstGeom>
            <a:solidFill>
              <a:srgbClr val="32145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AE9BD54-EBED-4078-A82B-0CA3ABB7B420}"/>
                </a:ext>
              </a:extLst>
            </p:cNvPr>
            <p:cNvCxnSpPr/>
            <p:nvPr/>
          </p:nvCxnSpPr>
          <p:spPr>
            <a:xfrm>
              <a:off x="1930793" y="4670178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D50BA-E120-4922-BEFF-F48C59CF90E3}"/>
                </a:ext>
              </a:extLst>
            </p:cNvPr>
            <p:cNvCxnSpPr/>
            <p:nvPr/>
          </p:nvCxnSpPr>
          <p:spPr>
            <a:xfrm>
              <a:off x="1930793" y="4741390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D076AF9-559D-4067-B85F-FE3D34C63EFF}"/>
                </a:ext>
              </a:extLst>
            </p:cNvPr>
            <p:cNvCxnSpPr/>
            <p:nvPr/>
          </p:nvCxnSpPr>
          <p:spPr>
            <a:xfrm>
              <a:off x="1930793" y="4805707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3C71E34-DE06-4268-9589-96C8277023E7}"/>
                </a:ext>
              </a:extLst>
            </p:cNvPr>
            <p:cNvCxnSpPr/>
            <p:nvPr/>
          </p:nvCxnSpPr>
          <p:spPr>
            <a:xfrm>
              <a:off x="1930790" y="4870024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1664A5C-B222-4570-80D7-C069EBD24892}"/>
                </a:ext>
              </a:extLst>
            </p:cNvPr>
            <p:cNvCxnSpPr/>
            <p:nvPr/>
          </p:nvCxnSpPr>
          <p:spPr>
            <a:xfrm>
              <a:off x="1930793" y="4934341"/>
              <a:ext cx="184419" cy="0"/>
            </a:xfrm>
            <a:prstGeom prst="line">
              <a:avLst/>
            </a:prstGeom>
            <a:ln>
              <a:solidFill>
                <a:srgbClr val="32145A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1D1A60B0-E26E-4BFB-B08D-E0D387895B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0178" y="4549544"/>
              <a:ext cx="593354" cy="1065867"/>
            </a:xfrm>
            <a:prstGeom prst="roundRect">
              <a:avLst>
                <a:gd name="adj" fmla="val 7324"/>
              </a:avLst>
            </a:prstGeom>
            <a:solidFill>
              <a:srgbClr val="333333"/>
            </a:solidFill>
            <a:ln>
              <a:noFill/>
            </a:ln>
            <a:extLst/>
          </p:spPr>
          <p:txBody>
            <a:bodyPr vert="horz" wrap="square" lIns="89594" tIns="44796" rIns="89594" bIns="44796" numCol="1" anchor="t" anchorCtr="0" compatLnSpc="1">
              <a:prstTxWarp prst="textNoShape">
                <a:avLst/>
              </a:prstTxWarp>
            </a:bodyPr>
            <a:lstStyle/>
            <a:p>
              <a:pPr defTabSz="913742">
                <a:defRPr/>
              </a:pPr>
              <a:endParaRPr lang="en-US" sz="1763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3" name="Rounded Rectangle 67">
              <a:extLst>
                <a:ext uri="{FF2B5EF4-FFF2-40B4-BE49-F238E27FC236}">
                  <a16:creationId xmlns:a16="http://schemas.microsoft.com/office/drawing/2014/main" id="{BA6FAD67-AD05-4C88-B75A-EE7E735007DA}"/>
                </a:ext>
              </a:extLst>
            </p:cNvPr>
            <p:cNvSpPr/>
            <p:nvPr/>
          </p:nvSpPr>
          <p:spPr bwMode="auto">
            <a:xfrm>
              <a:off x="568261" y="4677551"/>
              <a:ext cx="537189" cy="801081"/>
            </a:xfrm>
            <a:prstGeom prst="roundRect">
              <a:avLst>
                <a:gd name="adj" fmla="val 1187"/>
              </a:avLst>
            </a:prstGeom>
            <a:solidFill>
              <a:srgbClr val="0072C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26F5F58-420A-4CD4-B789-11FCD5212FA5}"/>
                </a:ext>
              </a:extLst>
            </p:cNvPr>
            <p:cNvGrpSpPr/>
            <p:nvPr/>
          </p:nvGrpSpPr>
          <p:grpSpPr>
            <a:xfrm>
              <a:off x="751181" y="4641194"/>
              <a:ext cx="134394" cy="15647"/>
              <a:chOff x="5596078" y="2180378"/>
              <a:chExt cx="138544" cy="16130"/>
            </a:xfrm>
            <a:solidFill>
              <a:schemeClr val="tx1">
                <a:lumMod val="50000"/>
              </a:schemeClr>
            </a:solidFill>
          </p:grpSpPr>
          <p:sp>
            <p:nvSpPr>
              <p:cNvPr id="121" name="Rounded Rectangle 95">
                <a:extLst>
                  <a:ext uri="{FF2B5EF4-FFF2-40B4-BE49-F238E27FC236}">
                    <a16:creationId xmlns:a16="http://schemas.microsoft.com/office/drawing/2014/main" id="{50EAD20C-1BF3-4573-ADEB-658FBAF9B0FD}"/>
                  </a:ext>
                </a:extLst>
              </p:cNvPr>
              <p:cNvSpPr/>
              <p:nvPr/>
            </p:nvSpPr>
            <p:spPr bwMode="auto">
              <a:xfrm>
                <a:off x="5637840" y="2180378"/>
                <a:ext cx="96782" cy="1613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4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34E584A5-8BCC-463F-B745-F09503706019}"/>
                  </a:ext>
                </a:extLst>
              </p:cNvPr>
              <p:cNvSpPr/>
              <p:nvPr/>
            </p:nvSpPr>
            <p:spPr bwMode="auto">
              <a:xfrm>
                <a:off x="5596078" y="2180378"/>
                <a:ext cx="16130" cy="16130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4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69E85A7-699B-4809-9364-7DBBC3D3202E}"/>
                </a:ext>
              </a:extLst>
            </p:cNvPr>
            <p:cNvSpPr/>
            <p:nvPr/>
          </p:nvSpPr>
          <p:spPr bwMode="auto">
            <a:xfrm>
              <a:off x="823550" y="4593872"/>
              <a:ext cx="26610" cy="2661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A1C972C-9F49-498A-AA68-49174AA76585}"/>
                </a:ext>
              </a:extLst>
            </p:cNvPr>
            <p:cNvSpPr/>
            <p:nvPr/>
          </p:nvSpPr>
          <p:spPr bwMode="auto">
            <a:xfrm>
              <a:off x="796940" y="5508692"/>
              <a:ext cx="79831" cy="7983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7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A622E5D-A5AF-40DA-BFCD-9F426457E1B2}"/>
                </a:ext>
              </a:extLst>
            </p:cNvPr>
            <p:cNvSpPr/>
            <p:nvPr/>
          </p:nvSpPr>
          <p:spPr bwMode="auto">
            <a:xfrm>
              <a:off x="598225" y="4704721"/>
              <a:ext cx="476049" cy="77299"/>
            </a:xfrm>
            <a:prstGeom prst="rect">
              <a:avLst/>
            </a:prstGeom>
            <a:solidFill>
              <a:srgbClr val="005A9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D16D779-EAC4-497C-A6E4-791A6C69769F}"/>
                </a:ext>
              </a:extLst>
            </p:cNvPr>
            <p:cNvSpPr/>
            <p:nvPr/>
          </p:nvSpPr>
          <p:spPr bwMode="auto">
            <a:xfrm>
              <a:off x="602651" y="4841407"/>
              <a:ext cx="467196" cy="599127"/>
            </a:xfrm>
            <a:prstGeom prst="rect">
              <a:avLst/>
            </a:prstGeom>
            <a:noFill/>
            <a:ln w="12700">
              <a:solidFill>
                <a:srgbClr val="005A9E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57528D1-FBD6-4FD3-B7B1-093BC0FF6A8E}"/>
                </a:ext>
              </a:extLst>
            </p:cNvPr>
            <p:cNvCxnSpPr/>
            <p:nvPr/>
          </p:nvCxnSpPr>
          <p:spPr>
            <a:xfrm>
              <a:off x="644407" y="4907348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25D8BC-4F94-4A57-B76F-1BD582FFC287}"/>
                </a:ext>
              </a:extLst>
            </p:cNvPr>
            <p:cNvCxnSpPr/>
            <p:nvPr/>
          </p:nvCxnSpPr>
          <p:spPr>
            <a:xfrm>
              <a:off x="644407" y="4971823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A7DFE35-B470-499C-A466-DF4311A8AD83}"/>
                </a:ext>
              </a:extLst>
            </p:cNvPr>
            <p:cNvCxnSpPr/>
            <p:nvPr/>
          </p:nvCxnSpPr>
          <p:spPr>
            <a:xfrm>
              <a:off x="644407" y="5030056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E88275-2EC4-47FF-9387-B3EA1DF30658}"/>
                </a:ext>
              </a:extLst>
            </p:cNvPr>
            <p:cNvCxnSpPr/>
            <p:nvPr/>
          </p:nvCxnSpPr>
          <p:spPr>
            <a:xfrm>
              <a:off x="644404" y="5088289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ABE7E90-1C2D-46CC-A3ED-BDBF828ED63D}"/>
                </a:ext>
              </a:extLst>
            </p:cNvPr>
            <p:cNvCxnSpPr/>
            <p:nvPr/>
          </p:nvCxnSpPr>
          <p:spPr>
            <a:xfrm>
              <a:off x="644407" y="5262987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6BF51A4-B060-4218-A831-1AD82EAA2266}"/>
                </a:ext>
              </a:extLst>
            </p:cNvPr>
            <p:cNvCxnSpPr/>
            <p:nvPr/>
          </p:nvCxnSpPr>
          <p:spPr>
            <a:xfrm>
              <a:off x="644407" y="5146522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4644ACC-17D7-4B20-8E45-B772DEE7A17C}"/>
                </a:ext>
              </a:extLst>
            </p:cNvPr>
            <p:cNvCxnSpPr/>
            <p:nvPr/>
          </p:nvCxnSpPr>
          <p:spPr>
            <a:xfrm>
              <a:off x="644405" y="5204755"/>
              <a:ext cx="245893" cy="0"/>
            </a:xfrm>
            <a:prstGeom prst="line">
              <a:avLst/>
            </a:prstGeom>
            <a:ln>
              <a:solidFill>
                <a:srgbClr val="005A9E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65227EE-A45B-41B1-AB00-EA49AC68C2C4}"/>
                </a:ext>
              </a:extLst>
            </p:cNvPr>
            <p:cNvGrpSpPr/>
            <p:nvPr/>
          </p:nvGrpSpPr>
          <p:grpSpPr>
            <a:xfrm>
              <a:off x="1022496" y="4379028"/>
              <a:ext cx="651017" cy="1236383"/>
              <a:chOff x="5651685" y="-476444"/>
              <a:chExt cx="1669255" cy="2809977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96CB018-D5BA-499A-B9EE-3A0602926ADA}"/>
                  </a:ext>
                </a:extLst>
              </p:cNvPr>
              <p:cNvSpPr/>
              <p:nvPr/>
            </p:nvSpPr>
            <p:spPr bwMode="auto">
              <a:xfrm>
                <a:off x="6203006" y="-476444"/>
                <a:ext cx="566612" cy="171451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4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Freeform 90">
                <a:extLst>
                  <a:ext uri="{FF2B5EF4-FFF2-40B4-BE49-F238E27FC236}">
                    <a16:creationId xmlns:a16="http://schemas.microsoft.com/office/drawing/2014/main" id="{36069792-A1FF-4556-B63A-95DD9DFB5C9F}"/>
                  </a:ext>
                </a:extLst>
              </p:cNvPr>
              <p:cNvSpPr/>
              <p:nvPr/>
            </p:nvSpPr>
            <p:spPr bwMode="auto">
              <a:xfrm>
                <a:off x="5651685" y="-476444"/>
                <a:ext cx="1669255" cy="2809977"/>
              </a:xfrm>
              <a:custGeom>
                <a:avLst/>
                <a:gdLst>
                  <a:gd name="connsiteX0" fmla="*/ 239948 w 1715629"/>
                  <a:gd name="connsiteY0" fmla="*/ 0 h 2809977"/>
                  <a:gd name="connsiteX1" fmla="*/ 622279 w 1715629"/>
                  <a:gd name="connsiteY1" fmla="*/ 0 h 2809977"/>
                  <a:gd name="connsiteX2" fmla="*/ 626704 w 1715629"/>
                  <a:gd name="connsiteY2" fmla="*/ 21916 h 2809977"/>
                  <a:gd name="connsiteX3" fmla="*/ 705692 w 1715629"/>
                  <a:gd name="connsiteY3" fmla="*/ 74273 h 2809977"/>
                  <a:gd name="connsiteX4" fmla="*/ 1009937 w 1715629"/>
                  <a:gd name="connsiteY4" fmla="*/ 74273 h 2809977"/>
                  <a:gd name="connsiteX5" fmla="*/ 1088926 w 1715629"/>
                  <a:gd name="connsiteY5" fmla="*/ 21916 h 2809977"/>
                  <a:gd name="connsiteX6" fmla="*/ 1093350 w 1715629"/>
                  <a:gd name="connsiteY6" fmla="*/ 0 h 2809977"/>
                  <a:gd name="connsiteX7" fmla="*/ 1475681 w 1715629"/>
                  <a:gd name="connsiteY7" fmla="*/ 0 h 2809977"/>
                  <a:gd name="connsiteX8" fmla="*/ 1715629 w 1715629"/>
                  <a:gd name="connsiteY8" fmla="*/ 239948 h 2809977"/>
                  <a:gd name="connsiteX9" fmla="*/ 1715629 w 1715629"/>
                  <a:gd name="connsiteY9" fmla="*/ 2570029 h 2809977"/>
                  <a:gd name="connsiteX10" fmla="*/ 1475681 w 1715629"/>
                  <a:gd name="connsiteY10" fmla="*/ 2809977 h 2809977"/>
                  <a:gd name="connsiteX11" fmla="*/ 239948 w 1715629"/>
                  <a:gd name="connsiteY11" fmla="*/ 2809977 h 2809977"/>
                  <a:gd name="connsiteX12" fmla="*/ 0 w 1715629"/>
                  <a:gd name="connsiteY12" fmla="*/ 2570029 h 2809977"/>
                  <a:gd name="connsiteX13" fmla="*/ 0 w 1715629"/>
                  <a:gd name="connsiteY13" fmla="*/ 239948 h 2809977"/>
                  <a:gd name="connsiteX14" fmla="*/ 239948 w 1715629"/>
                  <a:gd name="connsiteY14" fmla="*/ 0 h 2809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5629" h="2809977">
                    <a:moveTo>
                      <a:pt x="239948" y="0"/>
                    </a:moveTo>
                    <a:lnTo>
                      <a:pt x="622279" y="0"/>
                    </a:lnTo>
                    <a:lnTo>
                      <a:pt x="626704" y="21916"/>
                    </a:lnTo>
                    <a:cubicBezTo>
                      <a:pt x="639718" y="52684"/>
                      <a:pt x="670184" y="74273"/>
                      <a:pt x="705692" y="74273"/>
                    </a:cubicBezTo>
                    <a:lnTo>
                      <a:pt x="1009937" y="74273"/>
                    </a:lnTo>
                    <a:cubicBezTo>
                      <a:pt x="1045446" y="74273"/>
                      <a:pt x="1075912" y="52684"/>
                      <a:pt x="1088926" y="21916"/>
                    </a:cubicBezTo>
                    <a:lnTo>
                      <a:pt x="1093350" y="0"/>
                    </a:lnTo>
                    <a:lnTo>
                      <a:pt x="1475681" y="0"/>
                    </a:lnTo>
                    <a:cubicBezTo>
                      <a:pt x="1608201" y="0"/>
                      <a:pt x="1715629" y="107428"/>
                      <a:pt x="1715629" y="239948"/>
                    </a:cubicBezTo>
                    <a:lnTo>
                      <a:pt x="1715629" y="2570029"/>
                    </a:lnTo>
                    <a:cubicBezTo>
                      <a:pt x="1715629" y="2702549"/>
                      <a:pt x="1608201" y="2809977"/>
                      <a:pt x="1475681" y="2809977"/>
                    </a:cubicBezTo>
                    <a:lnTo>
                      <a:pt x="239948" y="2809977"/>
                    </a:lnTo>
                    <a:cubicBezTo>
                      <a:pt x="107428" y="2809977"/>
                      <a:pt x="0" y="2702549"/>
                      <a:pt x="0" y="2570029"/>
                    </a:cubicBezTo>
                    <a:lnTo>
                      <a:pt x="0" y="239948"/>
                    </a:lnTo>
                    <a:cubicBezTo>
                      <a:pt x="0" y="107428"/>
                      <a:pt x="107428" y="0"/>
                      <a:pt x="239948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47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2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ED44498-4E8D-4810-91B6-3E09601DE34B}"/>
                  </a:ext>
                </a:extLst>
              </p:cNvPr>
              <p:cNvGrpSpPr/>
              <p:nvPr/>
            </p:nvGrpSpPr>
            <p:grpSpPr>
              <a:xfrm>
                <a:off x="6124436" y="2123612"/>
                <a:ext cx="723752" cy="98117"/>
                <a:chOff x="6147223" y="2123612"/>
                <a:chExt cx="723752" cy="98117"/>
              </a:xfrm>
            </p:grpSpPr>
            <p:sp>
              <p:nvSpPr>
                <p:cNvPr id="118" name="Rounded Rectangle 92">
                  <a:extLst>
                    <a:ext uri="{FF2B5EF4-FFF2-40B4-BE49-F238E27FC236}">
                      <a16:creationId xmlns:a16="http://schemas.microsoft.com/office/drawing/2014/main" id="{E5407EA7-7D9F-4136-8C54-AE437D0CD062}"/>
                    </a:ext>
                  </a:extLst>
                </p:cNvPr>
                <p:cNvSpPr/>
                <p:nvPr/>
              </p:nvSpPr>
              <p:spPr bwMode="auto">
                <a:xfrm>
                  <a:off x="6366215" y="2123612"/>
                  <a:ext cx="285769" cy="981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47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0BB36315-B983-4E4C-8BBB-DF6780574F44}"/>
                    </a:ext>
                  </a:extLst>
                </p:cNvPr>
                <p:cNvSpPr/>
                <p:nvPr/>
              </p:nvSpPr>
              <p:spPr bwMode="auto">
                <a:xfrm>
                  <a:off x="6147223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47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8CCBF8BD-D731-4882-8F58-DE11848F43CC}"/>
                    </a:ext>
                  </a:extLst>
                </p:cNvPr>
                <p:cNvSpPr/>
                <p:nvPr/>
              </p:nvSpPr>
              <p:spPr bwMode="auto">
                <a:xfrm>
                  <a:off x="6801125" y="2137745"/>
                  <a:ext cx="69850" cy="69850"/>
                </a:xfrm>
                <a:prstGeom prst="ellipse">
                  <a:avLst/>
                </a:prstGeom>
                <a:solidFill>
                  <a:schemeClr val="tx1">
                    <a:lumMod val="60000"/>
                    <a:lumOff val="4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187" tIns="143351" rIns="179187" bIns="14335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47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2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7" name="Rounded Rectangle 81">
              <a:extLst>
                <a:ext uri="{FF2B5EF4-FFF2-40B4-BE49-F238E27FC236}">
                  <a16:creationId xmlns:a16="http://schemas.microsoft.com/office/drawing/2014/main" id="{A0523345-2BD4-49C4-8F8F-EC2BA45E6ED4}"/>
                </a:ext>
              </a:extLst>
            </p:cNvPr>
            <p:cNvSpPr/>
            <p:nvPr/>
          </p:nvSpPr>
          <p:spPr bwMode="auto">
            <a:xfrm>
              <a:off x="1063534" y="4483208"/>
              <a:ext cx="566284" cy="959409"/>
            </a:xfrm>
            <a:prstGeom prst="roundRect">
              <a:avLst>
                <a:gd name="adj" fmla="val 6832"/>
              </a:avLst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62" tIns="143330" rIns="179162" bIns="1433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3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2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FB16A6A-F9F5-4E44-8F44-5128DB1F0F5A}"/>
                </a:ext>
              </a:extLst>
            </p:cNvPr>
            <p:cNvSpPr/>
            <p:nvPr/>
          </p:nvSpPr>
          <p:spPr bwMode="auto">
            <a:xfrm>
              <a:off x="1109980" y="4540246"/>
              <a:ext cx="476049" cy="91833"/>
            </a:xfrm>
            <a:prstGeom prst="rect">
              <a:avLst/>
            </a:prstGeom>
            <a:solidFill>
              <a:srgbClr val="95AC0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E276153-B57D-4CDC-A01D-E29F4CDD16EB}"/>
                </a:ext>
              </a:extLst>
            </p:cNvPr>
            <p:cNvSpPr/>
            <p:nvPr/>
          </p:nvSpPr>
          <p:spPr bwMode="auto">
            <a:xfrm>
              <a:off x="1114406" y="4702633"/>
              <a:ext cx="467196" cy="711776"/>
            </a:xfrm>
            <a:prstGeom prst="rect">
              <a:avLst/>
            </a:prstGeom>
            <a:noFill/>
            <a:ln w="12700">
              <a:solidFill>
                <a:srgbClr val="95AC08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427" tIns="91427" rIns="34289" bIns="34289" rtlCol="0" anchor="b" anchorCtr="0"/>
            <a:lstStyle/>
            <a:p>
              <a:pPr algn="ctr" defTabSz="932227">
                <a:defRPr/>
              </a:pPr>
              <a:endParaRPr lang="en-US" sz="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558D510-7227-4E96-8229-A2C35BE5C191}"/>
                </a:ext>
              </a:extLst>
            </p:cNvPr>
            <p:cNvCxnSpPr/>
            <p:nvPr/>
          </p:nvCxnSpPr>
          <p:spPr>
            <a:xfrm>
              <a:off x="1156162" y="4788387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11C8470-D5F6-4D6E-8A8E-4FA05B7E748F}"/>
                </a:ext>
              </a:extLst>
            </p:cNvPr>
            <p:cNvCxnSpPr/>
            <p:nvPr/>
          </p:nvCxnSpPr>
          <p:spPr>
            <a:xfrm>
              <a:off x="1156162" y="4873973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DDD88E-F370-402A-84FE-B6B0EE1B572B}"/>
                </a:ext>
              </a:extLst>
            </p:cNvPr>
            <p:cNvCxnSpPr/>
            <p:nvPr/>
          </p:nvCxnSpPr>
          <p:spPr>
            <a:xfrm>
              <a:off x="1156162" y="4959511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8512D31-6B57-4FD8-82EB-71D3E3273F3B}"/>
                </a:ext>
              </a:extLst>
            </p:cNvPr>
            <p:cNvCxnSpPr/>
            <p:nvPr/>
          </p:nvCxnSpPr>
          <p:spPr>
            <a:xfrm>
              <a:off x="1156162" y="5358752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EE2B317-9065-431F-B0F2-5DC65474DC41}"/>
                </a:ext>
              </a:extLst>
            </p:cNvPr>
            <p:cNvCxnSpPr/>
            <p:nvPr/>
          </p:nvCxnSpPr>
          <p:spPr>
            <a:xfrm>
              <a:off x="1156162" y="5203478"/>
              <a:ext cx="383687" cy="0"/>
            </a:xfrm>
            <a:prstGeom prst="line">
              <a:avLst/>
            </a:prstGeom>
            <a:ln>
              <a:solidFill>
                <a:srgbClr val="95AC0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AFA3B4-C564-48B0-A752-4D1998CDE45E}"/>
              </a:ext>
            </a:extLst>
          </p:cNvPr>
          <p:cNvGrpSpPr/>
          <p:nvPr/>
        </p:nvGrpSpPr>
        <p:grpSpPr>
          <a:xfrm>
            <a:off x="3534940" y="4242194"/>
            <a:ext cx="1873305" cy="1061905"/>
            <a:chOff x="9972097" y="4402078"/>
            <a:chExt cx="1344382" cy="106205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ABE9E6-A303-41E4-B37F-A38327426131}"/>
                </a:ext>
              </a:extLst>
            </p:cNvPr>
            <p:cNvGrpSpPr/>
            <p:nvPr/>
          </p:nvGrpSpPr>
          <p:grpSpPr>
            <a:xfrm>
              <a:off x="9973234" y="4402078"/>
              <a:ext cx="1342109" cy="1062056"/>
              <a:chOff x="10031532" y="4402078"/>
              <a:chExt cx="1342109" cy="1062056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F2FC484-D6C8-42E7-8D0B-FB21FC4B85B0}"/>
                  </a:ext>
                </a:extLst>
              </p:cNvPr>
              <p:cNvSpPr/>
              <p:nvPr/>
            </p:nvSpPr>
            <p:spPr bwMode="auto">
              <a:xfrm>
                <a:off x="10031532" y="4402078"/>
                <a:ext cx="757785" cy="10542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27" tIns="91427" rIns="34289" bIns="34289" rtlCol="0" anchor="b" anchorCtr="0"/>
              <a:lstStyle/>
              <a:p>
                <a:pPr algn="ctr" defTabSz="932227">
                  <a:defRPr/>
                </a:pPr>
                <a:endParaRPr lang="en-US" sz="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640">
                <a:extLst>
                  <a:ext uri="{FF2B5EF4-FFF2-40B4-BE49-F238E27FC236}">
                    <a16:creationId xmlns:a16="http://schemas.microsoft.com/office/drawing/2014/main" id="{3F3A1831-FF15-4CA5-8B44-67632F72D0E9}"/>
                  </a:ext>
                </a:extLst>
              </p:cNvPr>
              <p:cNvSpPr/>
              <p:nvPr/>
            </p:nvSpPr>
            <p:spPr>
              <a:xfrm>
                <a:off x="10042902" y="4411102"/>
                <a:ext cx="1321875" cy="1053032"/>
              </a:xfrm>
              <a:custGeom>
                <a:avLst/>
                <a:gdLst>
                  <a:gd name="connsiteX0" fmla="*/ 0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0 w 1339601"/>
                  <a:gd name="connsiteY4" fmla="*/ 0 h 922774"/>
                  <a:gd name="connsiteX0" fmla="*/ 542925 w 1339601"/>
                  <a:gd name="connsiteY0" fmla="*/ 0 h 922774"/>
                  <a:gd name="connsiteX1" fmla="*/ 1339601 w 1339601"/>
                  <a:gd name="connsiteY1" fmla="*/ 0 h 922774"/>
                  <a:gd name="connsiteX2" fmla="*/ 1339601 w 1339601"/>
                  <a:gd name="connsiteY2" fmla="*/ 922774 h 922774"/>
                  <a:gd name="connsiteX3" fmla="*/ 0 w 1339601"/>
                  <a:gd name="connsiteY3" fmla="*/ 922774 h 922774"/>
                  <a:gd name="connsiteX4" fmla="*/ 542925 w 1339601"/>
                  <a:gd name="connsiteY4" fmla="*/ 0 h 9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601" h="922774">
                    <a:moveTo>
                      <a:pt x="542925" y="0"/>
                    </a:moveTo>
                    <a:lnTo>
                      <a:pt x="1339601" y="0"/>
                    </a:lnTo>
                    <a:lnTo>
                      <a:pt x="1339601" y="922774"/>
                    </a:lnTo>
                    <a:lnTo>
                      <a:pt x="0" y="922774"/>
                    </a:lnTo>
                    <a:lnTo>
                      <a:pt x="5429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8100"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06" tIns="46604" rIns="93206" bIns="46604" rtlCol="0" anchor="ctr"/>
              <a:lstStyle/>
              <a:p>
                <a:pPr algn="ctr" defTabSz="932289">
                  <a:defRPr/>
                </a:pPr>
                <a:endParaRPr lang="en-US" sz="183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522A8EB-080C-4544-A919-02DF72774073}"/>
                  </a:ext>
                </a:extLst>
              </p:cNvPr>
              <p:cNvSpPr/>
              <p:nvPr/>
            </p:nvSpPr>
            <p:spPr>
              <a:xfrm>
                <a:off x="10034040" y="4403840"/>
                <a:ext cx="1339601" cy="142908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06" tIns="46604" rIns="93206" bIns="46604" rtlCol="0" anchor="ctr"/>
              <a:lstStyle/>
              <a:p>
                <a:pPr algn="ctr" defTabSz="932289">
                  <a:defRPr/>
                </a:pPr>
                <a:endParaRPr lang="en-US" sz="1835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116B06-0BE8-4A4E-8672-6E45E1887D36}"/>
                  </a:ext>
                </a:extLst>
              </p:cNvPr>
              <p:cNvSpPr/>
              <p:nvPr/>
            </p:nvSpPr>
            <p:spPr>
              <a:xfrm>
                <a:off x="10034040" y="4533504"/>
                <a:ext cx="1339601" cy="922774"/>
              </a:xfrm>
              <a:prstGeom prst="rect">
                <a:avLst/>
              </a:prstGeom>
              <a:noFill/>
              <a:ln w="38100">
                <a:solidFill>
                  <a:srgbClr val="333333"/>
                </a:solidFill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93206" tIns="46604" rIns="93206" bIns="46604" rtlCol="0" anchor="ctr"/>
              <a:lstStyle/>
              <a:p>
                <a:pPr algn="ctr" defTabSz="932289">
                  <a:defRPr/>
                </a:pPr>
                <a:endParaRPr lang="en-US" sz="1835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7AAFD4-03A3-4C5C-A295-657B7365AB48}"/>
                </a:ext>
              </a:extLst>
            </p:cNvPr>
            <p:cNvSpPr txBox="1"/>
            <p:nvPr/>
          </p:nvSpPr>
          <p:spPr>
            <a:xfrm>
              <a:off x="9972097" y="4563522"/>
              <a:ext cx="1344382" cy="859622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 anchor="ctr" anchorCtr="0">
              <a:noAutofit/>
            </a:bodyPr>
            <a:lstStyle/>
            <a:p>
              <a:pPr algn="ctr" defTabSz="93250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3000">
                  <a:solidFill>
                    <a:srgbClr val="E6E6E6"/>
                  </a:solidFill>
                  <a:latin typeface="Segoe UI Light"/>
                </a:rPr>
                <a:t>HTML</a:t>
              </a:r>
            </a:p>
          </p:txBody>
        </p:sp>
      </p:grpSp>
      <p:sp>
        <p:nvSpPr>
          <p:cNvPr id="16" name="Cross 15">
            <a:extLst>
              <a:ext uri="{FF2B5EF4-FFF2-40B4-BE49-F238E27FC236}">
                <a16:creationId xmlns:a16="http://schemas.microsoft.com/office/drawing/2014/main" id="{0F045815-80BA-422F-A83B-D194655EF699}"/>
              </a:ext>
            </a:extLst>
          </p:cNvPr>
          <p:cNvSpPr/>
          <p:nvPr/>
        </p:nvSpPr>
        <p:spPr bwMode="auto">
          <a:xfrm>
            <a:off x="2521489" y="4536096"/>
            <a:ext cx="474102" cy="474102"/>
          </a:xfrm>
          <a:prstGeom prst="plus">
            <a:avLst>
              <a:gd name="adj" fmla="val 45446"/>
            </a:avLst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4">
            <a:extLst>
              <a:ext uri="{FF2B5EF4-FFF2-40B4-BE49-F238E27FC236}">
                <a16:creationId xmlns:a16="http://schemas.microsoft.com/office/drawing/2014/main" id="{027A3953-FDEB-46D8-A6EA-8E50A1C0081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5101" y="4153084"/>
            <a:ext cx="910392" cy="1132544"/>
            <a:chOff x="8" y="2"/>
            <a:chExt cx="418" cy="520"/>
          </a:xfrm>
          <a:solidFill>
            <a:schemeClr val="tx2"/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5175A69D-7156-45A9-BD3A-6B65AFA5F2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" y="219"/>
              <a:ext cx="234" cy="16"/>
            </a:xfrm>
            <a:custGeom>
              <a:avLst/>
              <a:gdLst>
                <a:gd name="T0" fmla="*/ 83 w 86"/>
                <a:gd name="T1" fmla="*/ 0 h 6"/>
                <a:gd name="T2" fmla="*/ 3 w 86"/>
                <a:gd name="T3" fmla="*/ 0 h 6"/>
                <a:gd name="T4" fmla="*/ 0 w 86"/>
                <a:gd name="T5" fmla="*/ 3 h 6"/>
                <a:gd name="T6" fmla="*/ 3 w 86"/>
                <a:gd name="T7" fmla="*/ 6 h 6"/>
                <a:gd name="T8" fmla="*/ 83 w 86"/>
                <a:gd name="T9" fmla="*/ 6 h 6"/>
                <a:gd name="T10" fmla="*/ 86 w 86"/>
                <a:gd name="T11" fmla="*/ 3 h 6"/>
                <a:gd name="T12" fmla="*/ 83 w 86"/>
                <a:gd name="T13" fmla="*/ 0 h 6"/>
                <a:gd name="T14" fmla="*/ 83 w 86"/>
                <a:gd name="T15" fmla="*/ 0 h 6"/>
                <a:gd name="T16" fmla="*/ 83 w 8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6">
                  <a:moveTo>
                    <a:pt x="8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1"/>
                    <a:pt x="85" y="0"/>
                    <a:pt x="83" y="0"/>
                  </a:cubicBezTo>
                  <a:close/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03BF7283-B134-4B91-964B-92A04B759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" y="148"/>
              <a:ext cx="103" cy="19"/>
            </a:xfrm>
            <a:custGeom>
              <a:avLst/>
              <a:gdLst>
                <a:gd name="T0" fmla="*/ 3 w 38"/>
                <a:gd name="T1" fmla="*/ 7 h 7"/>
                <a:gd name="T2" fmla="*/ 35 w 38"/>
                <a:gd name="T3" fmla="*/ 7 h 7"/>
                <a:gd name="T4" fmla="*/ 38 w 38"/>
                <a:gd name="T5" fmla="*/ 4 h 7"/>
                <a:gd name="T6" fmla="*/ 35 w 38"/>
                <a:gd name="T7" fmla="*/ 0 h 7"/>
                <a:gd name="T8" fmla="*/ 3 w 38"/>
                <a:gd name="T9" fmla="*/ 0 h 7"/>
                <a:gd name="T10" fmla="*/ 0 w 38"/>
                <a:gd name="T11" fmla="*/ 4 h 7"/>
                <a:gd name="T12" fmla="*/ 3 w 38"/>
                <a:gd name="T13" fmla="*/ 7 h 7"/>
                <a:gd name="T14" fmla="*/ 3 w 38"/>
                <a:gd name="T15" fmla="*/ 7 h 7"/>
                <a:gd name="T16" fmla="*/ 3 w 38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">
                  <a:moveTo>
                    <a:pt x="3" y="7"/>
                  </a:moveTo>
                  <a:cubicBezTo>
                    <a:pt x="35" y="7"/>
                    <a:pt x="35" y="7"/>
                    <a:pt x="35" y="7"/>
                  </a:cubicBezTo>
                  <a:cubicBezTo>
                    <a:pt x="37" y="7"/>
                    <a:pt x="38" y="5"/>
                    <a:pt x="38" y="4"/>
                  </a:cubicBezTo>
                  <a:cubicBezTo>
                    <a:pt x="38" y="2"/>
                    <a:pt x="37" y="0"/>
                    <a:pt x="3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"/>
                    <a:pt x="1" y="7"/>
                    <a:pt x="3" y="7"/>
                  </a:cubicBezTo>
                  <a:close/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CE21B96-D207-4A98-960C-148213D8B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" y="289"/>
              <a:ext cx="234" cy="16"/>
            </a:xfrm>
            <a:custGeom>
              <a:avLst/>
              <a:gdLst>
                <a:gd name="T0" fmla="*/ 83 w 86"/>
                <a:gd name="T1" fmla="*/ 0 h 6"/>
                <a:gd name="T2" fmla="*/ 3 w 86"/>
                <a:gd name="T3" fmla="*/ 0 h 6"/>
                <a:gd name="T4" fmla="*/ 0 w 86"/>
                <a:gd name="T5" fmla="*/ 3 h 6"/>
                <a:gd name="T6" fmla="*/ 3 w 86"/>
                <a:gd name="T7" fmla="*/ 6 h 6"/>
                <a:gd name="T8" fmla="*/ 83 w 86"/>
                <a:gd name="T9" fmla="*/ 6 h 6"/>
                <a:gd name="T10" fmla="*/ 86 w 86"/>
                <a:gd name="T11" fmla="*/ 3 h 6"/>
                <a:gd name="T12" fmla="*/ 83 w 86"/>
                <a:gd name="T13" fmla="*/ 0 h 6"/>
                <a:gd name="T14" fmla="*/ 83 w 86"/>
                <a:gd name="T15" fmla="*/ 0 h 6"/>
                <a:gd name="T16" fmla="*/ 83 w 8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6">
                  <a:moveTo>
                    <a:pt x="8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1"/>
                    <a:pt x="85" y="0"/>
                    <a:pt x="83" y="0"/>
                  </a:cubicBezTo>
                  <a:close/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5BAE741-0310-4B42-B112-CA38574DB4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" y="357"/>
              <a:ext cx="234" cy="19"/>
            </a:xfrm>
            <a:custGeom>
              <a:avLst/>
              <a:gdLst>
                <a:gd name="T0" fmla="*/ 83 w 86"/>
                <a:gd name="T1" fmla="*/ 0 h 7"/>
                <a:gd name="T2" fmla="*/ 3 w 86"/>
                <a:gd name="T3" fmla="*/ 0 h 7"/>
                <a:gd name="T4" fmla="*/ 0 w 86"/>
                <a:gd name="T5" fmla="*/ 3 h 7"/>
                <a:gd name="T6" fmla="*/ 3 w 86"/>
                <a:gd name="T7" fmla="*/ 7 h 7"/>
                <a:gd name="T8" fmla="*/ 83 w 86"/>
                <a:gd name="T9" fmla="*/ 7 h 7"/>
                <a:gd name="T10" fmla="*/ 86 w 86"/>
                <a:gd name="T11" fmla="*/ 3 h 7"/>
                <a:gd name="T12" fmla="*/ 83 w 86"/>
                <a:gd name="T13" fmla="*/ 0 h 7"/>
                <a:gd name="T14" fmla="*/ 83 w 86"/>
                <a:gd name="T15" fmla="*/ 0 h 7"/>
                <a:gd name="T16" fmla="*/ 83 w 86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7">
                  <a:moveTo>
                    <a:pt x="8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5" y="7"/>
                    <a:pt x="86" y="5"/>
                    <a:pt x="86" y="3"/>
                  </a:cubicBezTo>
                  <a:cubicBezTo>
                    <a:pt x="86" y="2"/>
                    <a:pt x="85" y="0"/>
                    <a:pt x="83" y="0"/>
                  </a:cubicBezTo>
                  <a:close/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F87AA78B-FA73-407C-A489-09DF9682C3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" y="427"/>
              <a:ext cx="234" cy="17"/>
            </a:xfrm>
            <a:custGeom>
              <a:avLst/>
              <a:gdLst>
                <a:gd name="T0" fmla="*/ 83 w 86"/>
                <a:gd name="T1" fmla="*/ 0 h 6"/>
                <a:gd name="T2" fmla="*/ 3 w 86"/>
                <a:gd name="T3" fmla="*/ 0 h 6"/>
                <a:gd name="T4" fmla="*/ 0 w 86"/>
                <a:gd name="T5" fmla="*/ 3 h 6"/>
                <a:gd name="T6" fmla="*/ 3 w 86"/>
                <a:gd name="T7" fmla="*/ 6 h 6"/>
                <a:gd name="T8" fmla="*/ 83 w 86"/>
                <a:gd name="T9" fmla="*/ 6 h 6"/>
                <a:gd name="T10" fmla="*/ 86 w 86"/>
                <a:gd name="T11" fmla="*/ 3 h 6"/>
                <a:gd name="T12" fmla="*/ 83 w 86"/>
                <a:gd name="T13" fmla="*/ 0 h 6"/>
                <a:gd name="T14" fmla="*/ 83 w 86"/>
                <a:gd name="T15" fmla="*/ 0 h 6"/>
                <a:gd name="T16" fmla="*/ 83 w 8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6">
                  <a:moveTo>
                    <a:pt x="8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5" y="6"/>
                    <a:pt x="86" y="5"/>
                    <a:pt x="86" y="3"/>
                  </a:cubicBezTo>
                  <a:cubicBezTo>
                    <a:pt x="86" y="1"/>
                    <a:pt x="85" y="0"/>
                    <a:pt x="83" y="0"/>
                  </a:cubicBezTo>
                  <a:close/>
                  <a:moveTo>
                    <a:pt x="83" y="0"/>
                  </a:moveTo>
                  <a:cubicBezTo>
                    <a:pt x="83" y="0"/>
                    <a:pt x="83" y="0"/>
                    <a:pt x="8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894EB2E1-A6B2-481D-8965-5600F1BC0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" y="2"/>
              <a:ext cx="418" cy="520"/>
            </a:xfrm>
            <a:custGeom>
              <a:avLst/>
              <a:gdLst>
                <a:gd name="T0" fmla="*/ 375 w 418"/>
                <a:gd name="T1" fmla="*/ 127 h 520"/>
                <a:gd name="T2" fmla="*/ 375 w 418"/>
                <a:gd name="T3" fmla="*/ 0 h 520"/>
                <a:gd name="T4" fmla="*/ 0 w 418"/>
                <a:gd name="T5" fmla="*/ 0 h 520"/>
                <a:gd name="T6" fmla="*/ 0 w 418"/>
                <a:gd name="T7" fmla="*/ 477 h 520"/>
                <a:gd name="T8" fmla="*/ 43 w 418"/>
                <a:gd name="T9" fmla="*/ 477 h 520"/>
                <a:gd name="T10" fmla="*/ 43 w 418"/>
                <a:gd name="T11" fmla="*/ 520 h 520"/>
                <a:gd name="T12" fmla="*/ 418 w 418"/>
                <a:gd name="T13" fmla="*/ 520 h 520"/>
                <a:gd name="T14" fmla="*/ 418 w 418"/>
                <a:gd name="T15" fmla="*/ 171 h 520"/>
                <a:gd name="T16" fmla="*/ 375 w 418"/>
                <a:gd name="T17" fmla="*/ 127 h 520"/>
                <a:gd name="T18" fmla="*/ 296 w 418"/>
                <a:gd name="T19" fmla="*/ 73 h 520"/>
                <a:gd name="T20" fmla="*/ 388 w 418"/>
                <a:gd name="T21" fmla="*/ 165 h 520"/>
                <a:gd name="T22" fmla="*/ 296 w 418"/>
                <a:gd name="T23" fmla="*/ 165 h 520"/>
                <a:gd name="T24" fmla="*/ 296 w 418"/>
                <a:gd name="T25" fmla="*/ 73 h 520"/>
                <a:gd name="T26" fmla="*/ 16 w 418"/>
                <a:gd name="T27" fmla="*/ 460 h 520"/>
                <a:gd name="T28" fmla="*/ 16 w 418"/>
                <a:gd name="T29" fmla="*/ 16 h 520"/>
                <a:gd name="T30" fmla="*/ 356 w 418"/>
                <a:gd name="T31" fmla="*/ 16 h 520"/>
                <a:gd name="T32" fmla="*/ 356 w 418"/>
                <a:gd name="T33" fmla="*/ 108 h 520"/>
                <a:gd name="T34" fmla="*/ 291 w 418"/>
                <a:gd name="T35" fmla="*/ 43 h 520"/>
                <a:gd name="T36" fmla="*/ 43 w 418"/>
                <a:gd name="T37" fmla="*/ 43 h 520"/>
                <a:gd name="T38" fmla="*/ 43 w 418"/>
                <a:gd name="T39" fmla="*/ 460 h 520"/>
                <a:gd name="T40" fmla="*/ 16 w 418"/>
                <a:gd name="T41" fmla="*/ 460 h 520"/>
                <a:gd name="T42" fmla="*/ 60 w 418"/>
                <a:gd name="T43" fmla="*/ 504 h 520"/>
                <a:gd name="T44" fmla="*/ 60 w 418"/>
                <a:gd name="T45" fmla="*/ 60 h 520"/>
                <a:gd name="T46" fmla="*/ 277 w 418"/>
                <a:gd name="T47" fmla="*/ 60 h 520"/>
                <a:gd name="T48" fmla="*/ 277 w 418"/>
                <a:gd name="T49" fmla="*/ 182 h 520"/>
                <a:gd name="T50" fmla="*/ 399 w 418"/>
                <a:gd name="T51" fmla="*/ 182 h 520"/>
                <a:gd name="T52" fmla="*/ 399 w 418"/>
                <a:gd name="T53" fmla="*/ 504 h 520"/>
                <a:gd name="T54" fmla="*/ 60 w 418"/>
                <a:gd name="T55" fmla="*/ 504 h 520"/>
                <a:gd name="T56" fmla="*/ 60 w 418"/>
                <a:gd name="T57" fmla="*/ 504 h 520"/>
                <a:gd name="T58" fmla="*/ 60 w 418"/>
                <a:gd name="T59" fmla="*/ 50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8" h="520">
                  <a:moveTo>
                    <a:pt x="375" y="127"/>
                  </a:moveTo>
                  <a:lnTo>
                    <a:pt x="375" y="0"/>
                  </a:lnTo>
                  <a:lnTo>
                    <a:pt x="0" y="0"/>
                  </a:lnTo>
                  <a:lnTo>
                    <a:pt x="0" y="477"/>
                  </a:lnTo>
                  <a:lnTo>
                    <a:pt x="43" y="477"/>
                  </a:lnTo>
                  <a:lnTo>
                    <a:pt x="43" y="520"/>
                  </a:lnTo>
                  <a:lnTo>
                    <a:pt x="418" y="520"/>
                  </a:lnTo>
                  <a:lnTo>
                    <a:pt x="418" y="171"/>
                  </a:lnTo>
                  <a:lnTo>
                    <a:pt x="375" y="127"/>
                  </a:lnTo>
                  <a:close/>
                  <a:moveTo>
                    <a:pt x="296" y="73"/>
                  </a:moveTo>
                  <a:lnTo>
                    <a:pt x="388" y="165"/>
                  </a:lnTo>
                  <a:lnTo>
                    <a:pt x="296" y="165"/>
                  </a:lnTo>
                  <a:lnTo>
                    <a:pt x="296" y="73"/>
                  </a:lnTo>
                  <a:close/>
                  <a:moveTo>
                    <a:pt x="16" y="460"/>
                  </a:moveTo>
                  <a:lnTo>
                    <a:pt x="16" y="16"/>
                  </a:lnTo>
                  <a:lnTo>
                    <a:pt x="356" y="16"/>
                  </a:lnTo>
                  <a:lnTo>
                    <a:pt x="356" y="108"/>
                  </a:lnTo>
                  <a:lnTo>
                    <a:pt x="291" y="43"/>
                  </a:lnTo>
                  <a:lnTo>
                    <a:pt x="43" y="43"/>
                  </a:lnTo>
                  <a:lnTo>
                    <a:pt x="43" y="460"/>
                  </a:lnTo>
                  <a:lnTo>
                    <a:pt x="16" y="460"/>
                  </a:lnTo>
                  <a:close/>
                  <a:moveTo>
                    <a:pt x="60" y="504"/>
                  </a:moveTo>
                  <a:lnTo>
                    <a:pt x="60" y="60"/>
                  </a:lnTo>
                  <a:lnTo>
                    <a:pt x="277" y="60"/>
                  </a:lnTo>
                  <a:lnTo>
                    <a:pt x="277" y="182"/>
                  </a:lnTo>
                  <a:lnTo>
                    <a:pt x="399" y="182"/>
                  </a:lnTo>
                  <a:lnTo>
                    <a:pt x="399" y="504"/>
                  </a:lnTo>
                  <a:lnTo>
                    <a:pt x="60" y="504"/>
                  </a:lnTo>
                  <a:close/>
                  <a:moveTo>
                    <a:pt x="60" y="504"/>
                  </a:moveTo>
                  <a:lnTo>
                    <a:pt x="60" y="5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E70CEA06-32A7-45FB-9049-CF618F66A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" y="2"/>
              <a:ext cx="418" cy="520"/>
            </a:xfrm>
            <a:custGeom>
              <a:avLst/>
              <a:gdLst>
                <a:gd name="T0" fmla="*/ 375 w 418"/>
                <a:gd name="T1" fmla="*/ 127 h 520"/>
                <a:gd name="T2" fmla="*/ 375 w 418"/>
                <a:gd name="T3" fmla="*/ 0 h 520"/>
                <a:gd name="T4" fmla="*/ 0 w 418"/>
                <a:gd name="T5" fmla="*/ 0 h 520"/>
                <a:gd name="T6" fmla="*/ 0 w 418"/>
                <a:gd name="T7" fmla="*/ 477 h 520"/>
                <a:gd name="T8" fmla="*/ 43 w 418"/>
                <a:gd name="T9" fmla="*/ 477 h 520"/>
                <a:gd name="T10" fmla="*/ 43 w 418"/>
                <a:gd name="T11" fmla="*/ 520 h 520"/>
                <a:gd name="T12" fmla="*/ 418 w 418"/>
                <a:gd name="T13" fmla="*/ 520 h 520"/>
                <a:gd name="T14" fmla="*/ 418 w 418"/>
                <a:gd name="T15" fmla="*/ 171 h 520"/>
                <a:gd name="T16" fmla="*/ 375 w 418"/>
                <a:gd name="T17" fmla="*/ 127 h 520"/>
                <a:gd name="T18" fmla="*/ 296 w 418"/>
                <a:gd name="T19" fmla="*/ 73 h 520"/>
                <a:gd name="T20" fmla="*/ 388 w 418"/>
                <a:gd name="T21" fmla="*/ 165 h 520"/>
                <a:gd name="T22" fmla="*/ 296 w 418"/>
                <a:gd name="T23" fmla="*/ 165 h 520"/>
                <a:gd name="T24" fmla="*/ 296 w 418"/>
                <a:gd name="T25" fmla="*/ 73 h 520"/>
                <a:gd name="T26" fmla="*/ 16 w 418"/>
                <a:gd name="T27" fmla="*/ 460 h 520"/>
                <a:gd name="T28" fmla="*/ 16 w 418"/>
                <a:gd name="T29" fmla="*/ 16 h 520"/>
                <a:gd name="T30" fmla="*/ 356 w 418"/>
                <a:gd name="T31" fmla="*/ 16 h 520"/>
                <a:gd name="T32" fmla="*/ 356 w 418"/>
                <a:gd name="T33" fmla="*/ 108 h 520"/>
                <a:gd name="T34" fmla="*/ 291 w 418"/>
                <a:gd name="T35" fmla="*/ 43 h 520"/>
                <a:gd name="T36" fmla="*/ 43 w 418"/>
                <a:gd name="T37" fmla="*/ 43 h 520"/>
                <a:gd name="T38" fmla="*/ 43 w 418"/>
                <a:gd name="T39" fmla="*/ 460 h 520"/>
                <a:gd name="T40" fmla="*/ 16 w 418"/>
                <a:gd name="T41" fmla="*/ 460 h 520"/>
                <a:gd name="T42" fmla="*/ 60 w 418"/>
                <a:gd name="T43" fmla="*/ 504 h 520"/>
                <a:gd name="T44" fmla="*/ 60 w 418"/>
                <a:gd name="T45" fmla="*/ 60 h 520"/>
                <a:gd name="T46" fmla="*/ 277 w 418"/>
                <a:gd name="T47" fmla="*/ 60 h 520"/>
                <a:gd name="T48" fmla="*/ 277 w 418"/>
                <a:gd name="T49" fmla="*/ 182 h 520"/>
                <a:gd name="T50" fmla="*/ 399 w 418"/>
                <a:gd name="T51" fmla="*/ 182 h 520"/>
                <a:gd name="T52" fmla="*/ 399 w 418"/>
                <a:gd name="T53" fmla="*/ 504 h 520"/>
                <a:gd name="T54" fmla="*/ 60 w 418"/>
                <a:gd name="T55" fmla="*/ 504 h 520"/>
                <a:gd name="T56" fmla="*/ 60 w 418"/>
                <a:gd name="T57" fmla="*/ 504 h 520"/>
                <a:gd name="T58" fmla="*/ 60 w 418"/>
                <a:gd name="T59" fmla="*/ 504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8" h="520">
                  <a:moveTo>
                    <a:pt x="375" y="127"/>
                  </a:moveTo>
                  <a:lnTo>
                    <a:pt x="375" y="0"/>
                  </a:lnTo>
                  <a:lnTo>
                    <a:pt x="0" y="0"/>
                  </a:lnTo>
                  <a:lnTo>
                    <a:pt x="0" y="477"/>
                  </a:lnTo>
                  <a:lnTo>
                    <a:pt x="43" y="477"/>
                  </a:lnTo>
                  <a:lnTo>
                    <a:pt x="43" y="520"/>
                  </a:lnTo>
                  <a:lnTo>
                    <a:pt x="418" y="520"/>
                  </a:lnTo>
                  <a:lnTo>
                    <a:pt x="418" y="171"/>
                  </a:lnTo>
                  <a:lnTo>
                    <a:pt x="375" y="127"/>
                  </a:lnTo>
                  <a:moveTo>
                    <a:pt x="296" y="73"/>
                  </a:moveTo>
                  <a:lnTo>
                    <a:pt x="388" y="165"/>
                  </a:lnTo>
                  <a:lnTo>
                    <a:pt x="296" y="165"/>
                  </a:lnTo>
                  <a:lnTo>
                    <a:pt x="296" y="73"/>
                  </a:lnTo>
                  <a:moveTo>
                    <a:pt x="16" y="460"/>
                  </a:moveTo>
                  <a:lnTo>
                    <a:pt x="16" y="16"/>
                  </a:lnTo>
                  <a:lnTo>
                    <a:pt x="356" y="16"/>
                  </a:lnTo>
                  <a:lnTo>
                    <a:pt x="356" y="108"/>
                  </a:lnTo>
                  <a:lnTo>
                    <a:pt x="291" y="43"/>
                  </a:lnTo>
                  <a:lnTo>
                    <a:pt x="43" y="43"/>
                  </a:lnTo>
                  <a:lnTo>
                    <a:pt x="43" y="460"/>
                  </a:lnTo>
                  <a:lnTo>
                    <a:pt x="16" y="460"/>
                  </a:lnTo>
                  <a:moveTo>
                    <a:pt x="60" y="504"/>
                  </a:moveTo>
                  <a:lnTo>
                    <a:pt x="60" y="60"/>
                  </a:lnTo>
                  <a:lnTo>
                    <a:pt x="277" y="60"/>
                  </a:lnTo>
                  <a:lnTo>
                    <a:pt x="277" y="182"/>
                  </a:lnTo>
                  <a:lnTo>
                    <a:pt x="399" y="182"/>
                  </a:lnTo>
                  <a:lnTo>
                    <a:pt x="399" y="504"/>
                  </a:lnTo>
                  <a:lnTo>
                    <a:pt x="60" y="504"/>
                  </a:lnTo>
                  <a:moveTo>
                    <a:pt x="60" y="504"/>
                  </a:moveTo>
                  <a:lnTo>
                    <a:pt x="60" y="50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0F5BEB2-29F9-4CC8-9475-2A7AF50AADFC}"/>
              </a:ext>
            </a:extLst>
          </p:cNvPr>
          <p:cNvSpPr/>
          <p:nvPr/>
        </p:nvSpPr>
        <p:spPr>
          <a:xfrm>
            <a:off x="639420" y="5657134"/>
            <a:ext cx="1755087" cy="40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4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 dirty="0" err="1">
                <a:solidFill>
                  <a:sysClr val="windowText" lastClr="00000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manifest.xml</a:t>
            </a:r>
            <a:endParaRPr lang="en-US" sz="2000" b="1" kern="0" dirty="0">
              <a:solidFill>
                <a:sysClr val="windowText" lastClr="000000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1BB77-D7AB-4145-8073-EC7A8D968B3D}"/>
              </a:ext>
            </a:extLst>
          </p:cNvPr>
          <p:cNvSpPr/>
          <p:nvPr/>
        </p:nvSpPr>
        <p:spPr>
          <a:xfrm>
            <a:off x="3225021" y="5657134"/>
            <a:ext cx="2518375" cy="40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4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Your own web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F62AAA-3662-499A-A5EA-3B2D60919537}"/>
              </a:ext>
            </a:extLst>
          </p:cNvPr>
          <p:cNvSpPr/>
          <p:nvPr/>
        </p:nvSpPr>
        <p:spPr>
          <a:xfrm>
            <a:off x="7962840" y="5657134"/>
            <a:ext cx="2518375" cy="408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4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kern="0">
                <a:solidFill>
                  <a:sysClr val="windowText" lastClr="00000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Office Add-in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84088F3-E61C-45FE-B115-8C25D52799C6}"/>
              </a:ext>
            </a:extLst>
          </p:cNvPr>
          <p:cNvSpPr txBox="1"/>
          <p:nvPr/>
        </p:nvSpPr>
        <p:spPr>
          <a:xfrm>
            <a:off x="5947918" y="4423866"/>
            <a:ext cx="633971" cy="576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63">
              <a:defRPr/>
            </a:pPr>
            <a:r>
              <a:rPr lang="en-US" sz="3672" dirty="0">
                <a:solidFill>
                  <a:srgbClr val="BDBDBD"/>
                </a:solidFill>
                <a:latin typeface="Segoe UI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454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 animBg="1"/>
      <p:bldP spid="19" grpId="0"/>
      <p:bldP spid="20" grpId="0"/>
      <p:bldP spid="21" grpId="0"/>
      <p:bldP spid="1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FA01C5-1D7B-4BD8-AA5A-EC20F396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560" y="75304"/>
            <a:ext cx="4404937" cy="917575"/>
          </a:xfrm>
        </p:spPr>
        <p:txBody>
          <a:bodyPr/>
          <a:lstStyle/>
          <a:p>
            <a:r>
              <a:rPr lang="en-US" dirty="0"/>
              <a:t>Pick an editor…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80907-9EF5-894C-992E-36DA4BD64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013" y="2023966"/>
            <a:ext cx="743938" cy="74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AD4FB-DE17-C746-944C-88B20CEB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55" y="2045904"/>
            <a:ext cx="700063" cy="700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21E1A0-C874-3942-9ABE-12B41FD71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939" y="2086009"/>
            <a:ext cx="619853" cy="619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8C7F8F-AEE0-BC43-9731-1F9850941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360" y="1169305"/>
            <a:ext cx="743937" cy="743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1A6D7-C631-914F-BF6E-E57697B15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434" y="1169305"/>
            <a:ext cx="743937" cy="7439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AE39C0-578D-554B-AC7D-2247DEE85A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808" y="1948149"/>
            <a:ext cx="819354" cy="895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06FC62-3C03-C14E-9815-DBA1A41ED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593" y="1093487"/>
            <a:ext cx="895573" cy="8955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5C2F59-D5EB-754A-B7FD-96CDAE918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9413" y="5380861"/>
            <a:ext cx="579801" cy="7166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05C758A-D533-7341-B72C-F610674189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0768" y="5411903"/>
            <a:ext cx="654598" cy="6545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830E95-479A-9245-A1ED-2E87666020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154" y="4713837"/>
            <a:ext cx="1181921" cy="6198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5B1A54-1A4E-9B47-B741-E395CCF56B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4435" y="5465602"/>
            <a:ext cx="1042286" cy="54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71C4DE-6D3B-6A43-8FC7-B05DB62F32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3997" y="4794444"/>
            <a:ext cx="766526" cy="458638"/>
          </a:xfrm>
          <a:prstGeom prst="rect">
            <a:avLst/>
          </a:prstGeom>
        </p:spPr>
      </p:pic>
      <p:sp>
        <p:nvSpPr>
          <p:cNvPr id="33" name="Title 2">
            <a:extLst>
              <a:ext uri="{FF2B5EF4-FFF2-40B4-BE49-F238E27FC236}">
                <a16:creationId xmlns:a16="http://schemas.microsoft.com/office/drawing/2014/main" id="{34178A28-3A76-B142-A8CD-FA7AE87E2132}"/>
              </a:ext>
            </a:extLst>
          </p:cNvPr>
          <p:cNvSpPr txBox="1">
            <a:spLocks/>
          </p:cNvSpPr>
          <p:nvPr/>
        </p:nvSpPr>
        <p:spPr>
          <a:xfrm>
            <a:off x="6218237" y="3583043"/>
            <a:ext cx="6218238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…pick a web platform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945A990-A3B3-804D-9DEE-FCEE2750D8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3262" y="5280415"/>
            <a:ext cx="1438035" cy="917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375EE3-0FC1-FB43-AFFA-08C30E549E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03805" y="972152"/>
            <a:ext cx="682171" cy="68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A9924A3-F1DD-EA40-BEB9-DDD61266A640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46852AA2-7933-144F-B563-186F0CBF179C}">
  <we:reference id="wa104380862" version="1.3.2.0" store="en-US" storeType="OMEX"/>
  <we:alternateReferences>
    <we:reference id="wa104380862" version="1.3.2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7258</Words>
  <Application>Microsoft Macintosh PowerPoint</Application>
  <PresentationFormat>Custom</PresentationFormat>
  <Paragraphs>1018</Paragraphs>
  <Slides>55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Consolas</vt:lpstr>
      <vt:lpstr>Menlo</vt:lpstr>
      <vt:lpstr>Segoe UI</vt:lpstr>
      <vt:lpstr>Segoe UI Light</vt:lpstr>
      <vt:lpstr>Segoe UI Semibold</vt:lpstr>
      <vt:lpstr>Segoe UI Semilight</vt:lpstr>
      <vt:lpstr>Wingdings</vt:lpstr>
      <vt:lpstr>Wingdings 2</vt:lpstr>
      <vt:lpstr>Office 365 PPT Template - 2017</vt:lpstr>
      <vt:lpstr>Acrobat Document</vt:lpstr>
      <vt:lpstr>PowerPoint Presentation</vt:lpstr>
      <vt:lpstr>Global Office 365  Developer Bootcamp</vt:lpstr>
      <vt:lpstr>PowerPoint Presentation</vt:lpstr>
      <vt:lpstr>Today’s Bootcamp Goals</vt:lpstr>
      <vt:lpstr>Office 365 Platform – Where do Add-ins fit?  </vt:lpstr>
      <vt:lpstr>PowerPoint Presentation</vt:lpstr>
      <vt:lpstr>PowerPoint Presentation</vt:lpstr>
      <vt:lpstr>Web technology to customize Office</vt:lpstr>
      <vt:lpstr>Pick an editor… </vt:lpstr>
      <vt:lpstr>PowerPoint Presentation</vt:lpstr>
      <vt:lpstr>Office Add-ins: Building Blocks</vt:lpstr>
      <vt:lpstr>“Meta – Demo Yeah” </vt:lpstr>
      <vt:lpstr>Office 365 Platform</vt:lpstr>
      <vt:lpstr>PowerPoint Presentation</vt:lpstr>
      <vt:lpstr>Anatomy of Office.js Add-in for Microsoft Word</vt:lpstr>
      <vt:lpstr>Text and Paragraphs</vt:lpstr>
      <vt:lpstr>Text and Paragraphs</vt:lpstr>
      <vt:lpstr>Text and Paragraphs (cont.)</vt:lpstr>
      <vt:lpstr>Styles and Formatting</vt:lpstr>
      <vt:lpstr>Selections and Ranges</vt:lpstr>
      <vt:lpstr>HTML in Word</vt:lpstr>
      <vt:lpstr>Images</vt:lpstr>
      <vt:lpstr>Tables</vt:lpstr>
      <vt:lpstr>Content Controls</vt:lpstr>
      <vt:lpstr>ContentControl object properties</vt:lpstr>
      <vt:lpstr>Demo – Word Addin</vt:lpstr>
      <vt:lpstr>Word JavaScript API Summary</vt:lpstr>
      <vt:lpstr>PowerPoint Presentation</vt:lpstr>
      <vt:lpstr>Office 365 Platform</vt:lpstr>
      <vt:lpstr>Anatomy of Office.js Add-in for Microsoft Excel</vt:lpstr>
      <vt:lpstr>Excel object hierarchy</vt:lpstr>
      <vt:lpstr>Tables and headers</vt:lpstr>
      <vt:lpstr>Tables and headers (cont.)</vt:lpstr>
      <vt:lpstr>Filtering tables</vt:lpstr>
      <vt:lpstr>Sorting tables</vt:lpstr>
      <vt:lpstr>Charts</vt:lpstr>
      <vt:lpstr>Valid chart types</vt:lpstr>
      <vt:lpstr>Excel Roadmap</vt:lpstr>
      <vt:lpstr>Demo – Excel Addin</vt:lpstr>
      <vt:lpstr>Summary</vt:lpstr>
      <vt:lpstr>Add-Ins and Modern JavaScript </vt:lpstr>
      <vt:lpstr>PowerPoint Presentation</vt:lpstr>
      <vt:lpstr>Building add-ins with Office UI Fabric</vt:lpstr>
      <vt:lpstr>Side-loading and debugging</vt:lpstr>
      <vt:lpstr>Distribution channels</vt:lpstr>
      <vt:lpstr>Centralized Deployment</vt:lpstr>
      <vt:lpstr>Demo – Centralized Deployment</vt:lpstr>
      <vt:lpstr> Benefits of Office Add-ins</vt:lpstr>
      <vt:lpstr>Summary</vt:lpstr>
      <vt:lpstr>Where to Start?</vt:lpstr>
      <vt:lpstr>PLEASE complete the survey!</vt:lpstr>
      <vt:lpstr>Pete Skelly</vt:lpstr>
      <vt:lpstr>Let’s get coding!</vt:lpstr>
      <vt:lpstr>Hands On Labs &amp; Survey Links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2017-08-17T13:41:45Z</dcterms:created>
  <dcterms:modified xsi:type="dcterms:W3CDTF">2018-11-03T19:04:59Z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kirke@microsoft.com</vt:lpwstr>
  </property>
  <property fmtid="{D5CDD505-2E9C-101B-9397-08002B2CF9AE}" pid="6" name="MSIP_Label_f42aa342-8706-4288-bd11-ebb85995028c_SetDate">
    <vt:lpwstr>2017-08-17T08:41:54.6535616-05:00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